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0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2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9711" r:id="rId2"/>
    <p:sldId id="9683" r:id="rId3"/>
    <p:sldId id="9720" r:id="rId4"/>
    <p:sldId id="9716" r:id="rId5"/>
    <p:sldId id="9728" r:id="rId6"/>
    <p:sldId id="9726" r:id="rId7"/>
    <p:sldId id="9727" r:id="rId8"/>
    <p:sldId id="9729" r:id="rId9"/>
    <p:sldId id="9714" r:id="rId10"/>
    <p:sldId id="9715" r:id="rId11"/>
    <p:sldId id="9721" r:id="rId12"/>
    <p:sldId id="9733" r:id="rId13"/>
    <p:sldId id="9730" r:id="rId14"/>
    <p:sldId id="9736" r:id="rId15"/>
    <p:sldId id="9731" r:id="rId16"/>
    <p:sldId id="9732" r:id="rId17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050">
          <p15:clr>
            <a:srgbClr val="A4A3A4"/>
          </p15:clr>
        </p15:guide>
        <p15:guide id="2" orient="horz" pos="3820">
          <p15:clr>
            <a:srgbClr val="A4A3A4"/>
          </p15:clr>
        </p15:guide>
        <p15:guide id="3" pos="7588">
          <p15:clr>
            <a:srgbClr val="A4A3A4"/>
          </p15:clr>
        </p15:guide>
        <p15:guide id="4" pos="3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90BE"/>
    <a:srgbClr val="8B372F"/>
    <a:srgbClr val="696969"/>
    <a:srgbClr val="C6733D"/>
    <a:srgbClr val="254061"/>
    <a:srgbClr val="F1615D"/>
    <a:srgbClr val="007E97"/>
    <a:srgbClr val="92100D"/>
    <a:srgbClr val="000000"/>
    <a:srgbClr val="007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86527" autoAdjust="0"/>
  </p:normalViewPr>
  <p:slideViewPr>
    <p:cSldViewPr>
      <p:cViewPr varScale="1">
        <p:scale>
          <a:sx n="95" d="100"/>
          <a:sy n="95" d="100"/>
        </p:scale>
        <p:origin x="1314" y="78"/>
      </p:cViewPr>
      <p:guideLst>
        <p:guide pos="4050"/>
        <p:guide orient="horz" pos="3820"/>
        <p:guide pos="7588"/>
        <p:guide pos="376"/>
      </p:guideLst>
    </p:cSldViewPr>
  </p:slideViewPr>
  <p:outlineViewPr>
    <p:cViewPr>
      <p:scale>
        <a:sx n="100" d="100"/>
        <a:sy n="100" d="100"/>
      </p:scale>
      <p:origin x="0" y="-93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2022/2/23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2022/2/23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400" dirty="0"/>
              <a:t>인위적으로 사람의 소리를 합성하는 시스템이며</a:t>
            </a:r>
            <a:r>
              <a:rPr lang="en-US" altLang="ko-KR" sz="1400" dirty="0"/>
              <a:t>, </a:t>
            </a:r>
            <a:r>
              <a:rPr lang="ko-KR" altLang="en-US" sz="1400" dirty="0"/>
              <a:t>텍스트를 음성으로 변환한다는 데서 텍스트 음성 변환 </a:t>
            </a:r>
            <a:r>
              <a:rPr lang="en-US" altLang="ko-KR" sz="1400" dirty="0"/>
              <a:t>(text-to-speech, </a:t>
            </a:r>
            <a:r>
              <a:rPr lang="ko-KR" altLang="en-US" sz="1400" dirty="0"/>
              <a:t>줄여서 </a:t>
            </a:r>
            <a:r>
              <a:rPr lang="en-US" altLang="ko-KR" sz="1400" dirty="0"/>
              <a:t>TTS) </a:t>
            </a:r>
            <a:r>
              <a:rPr lang="ko-KR" altLang="en-US" sz="1400" dirty="0"/>
              <a:t>시스템이라고 부른다</a:t>
            </a:r>
            <a:r>
              <a:rPr lang="en-US" altLang="ko-KR" sz="1400" dirty="0"/>
              <a:t>. </a:t>
            </a:r>
          </a:p>
          <a:p>
            <a:pPr algn="ctr"/>
            <a:r>
              <a:rPr lang="ko-KR" altLang="en-US" sz="1400" dirty="0"/>
              <a:t>텍스트 음성 변환 시스템은 프론트 </a:t>
            </a:r>
            <a:r>
              <a:rPr lang="ko-KR" altLang="en-US" sz="1400" dirty="0" err="1"/>
              <a:t>엔드와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백엔드</a:t>
            </a:r>
            <a:r>
              <a:rPr lang="ko-KR" altLang="en-US" sz="1400" dirty="0"/>
              <a:t> 두 부분으로 구성된다</a:t>
            </a:r>
            <a:r>
              <a:rPr lang="en-US" altLang="ko-KR" sz="1400" dirty="0"/>
              <a:t>. </a:t>
            </a:r>
            <a:r>
              <a:rPr lang="ko-KR" altLang="en-US" sz="1400" dirty="0"/>
              <a:t>일반적으로 프론트 </a:t>
            </a:r>
            <a:r>
              <a:rPr lang="ko-KR" altLang="en-US" sz="1400" dirty="0" err="1"/>
              <a:t>엔드는</a:t>
            </a:r>
            <a:r>
              <a:rPr lang="ko-KR" altLang="en-US" sz="1400" dirty="0"/>
              <a:t> 사용자가 입력한 텍스트에서 기호화된 언어 표현 </a:t>
            </a:r>
            <a:r>
              <a:rPr lang="en-US" altLang="ko-KR" sz="1400" dirty="0"/>
              <a:t>(symbolic linguistic representation)</a:t>
            </a:r>
            <a:r>
              <a:rPr lang="ko-KR" altLang="en-US" sz="1400" dirty="0"/>
              <a:t>을 내보낸다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백엔드는</a:t>
            </a:r>
            <a:r>
              <a:rPr lang="ko-KR" altLang="en-US" sz="1400" dirty="0"/>
              <a:t> 합성된 음성의 파형을 내보낸다</a:t>
            </a:r>
            <a:r>
              <a:rPr lang="en-US" altLang="ko-KR" sz="1400" dirty="0"/>
              <a:t>. </a:t>
            </a:r>
            <a:r>
              <a:rPr lang="ko-KR" altLang="en-US" sz="1400" dirty="0"/>
              <a:t>출력되는 음성이 얼마나 현실의 사람의 목소리를 닮아 있는가</a:t>
            </a:r>
            <a:r>
              <a:rPr lang="en-US" altLang="ko-KR" sz="1400" dirty="0"/>
              <a:t>, </a:t>
            </a:r>
            <a:r>
              <a:rPr lang="ko-KR" altLang="en-US" sz="1400" dirty="0"/>
              <a:t>출력되는 음성을 얼마나 잘 알아들을 수 있는가로 평가한다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b="1" dirty="0"/>
              <a:t>프론트 </a:t>
            </a:r>
            <a:r>
              <a:rPr lang="ko-KR" altLang="en-US" sz="1400" b="1" dirty="0" err="1"/>
              <a:t>엔드</a:t>
            </a:r>
            <a:endParaRPr lang="en-US" altLang="zh-CN" sz="1400" b="1" dirty="0">
              <a:solidFill>
                <a:schemeClr val="bg1"/>
              </a:solidFill>
              <a:latin typeface="HY엽서M" panose="02030600000101010101" pitchFamily="18" charset="-127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ko-KR" altLang="en-US" sz="1400" dirty="0"/>
              <a:t>프론트 </a:t>
            </a:r>
            <a:r>
              <a:rPr lang="ko-KR" altLang="en-US" sz="1400" dirty="0" err="1"/>
              <a:t>엔드는</a:t>
            </a:r>
            <a:r>
              <a:rPr lang="ko-KR" altLang="en-US" sz="1400" dirty="0"/>
              <a:t> 두 가지의 큰 일을 한다</a:t>
            </a:r>
            <a:r>
              <a:rPr lang="en-US" altLang="ko-KR" sz="1400" dirty="0"/>
              <a:t>. </a:t>
            </a:r>
            <a:r>
              <a:rPr lang="ko-KR" altLang="en-US" sz="1400" dirty="0"/>
              <a:t>그 중 하나는 텍스트 안의 숫자나 생략 표현을 읽을 때 표현으로 변환하는 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텍스트의 정규화</a:t>
            </a:r>
            <a:r>
              <a:rPr lang="en-US" altLang="ko-KR" sz="1400" dirty="0"/>
              <a:t>, </a:t>
            </a:r>
            <a:r>
              <a:rPr lang="ko-KR" altLang="en-US" sz="1400" dirty="0"/>
              <a:t>프리프로셋싱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토큰화</a:t>
            </a:r>
            <a:r>
              <a:rPr lang="ko-KR" altLang="en-US" sz="1400" dirty="0"/>
              <a:t> 등으로 불리기도 한다</a:t>
            </a:r>
            <a:r>
              <a:rPr lang="en-US" altLang="ko-KR" sz="1400" dirty="0"/>
              <a:t>. </a:t>
            </a:r>
            <a:r>
              <a:rPr lang="ko-KR" altLang="en-US" sz="1400" dirty="0"/>
              <a:t>또 하나는 각 단어를 발음 기호로 변환하여 텍스트 숙어</a:t>
            </a:r>
            <a:r>
              <a:rPr lang="en-US" altLang="ko-KR" sz="1400" dirty="0"/>
              <a:t>, </a:t>
            </a:r>
            <a:r>
              <a:rPr lang="ko-KR" altLang="en-US" sz="1400" dirty="0"/>
              <a:t>단어나 문장</a:t>
            </a:r>
            <a:r>
              <a:rPr lang="en-US" altLang="ko-KR" sz="1400" dirty="0"/>
              <a:t>, </a:t>
            </a:r>
            <a:r>
              <a:rPr lang="ko-KR" altLang="en-US" sz="1400" dirty="0"/>
              <a:t>문장 등의 운율 단위로 분할하는 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낱말 발음 기호를 할당 작업을 텍스트 음소 </a:t>
            </a:r>
            <a:r>
              <a:rPr lang="en-US" altLang="ko-KR" sz="1400" dirty="0"/>
              <a:t>(text-to-phoneme, </a:t>
            </a:r>
            <a:r>
              <a:rPr lang="ko-KR" altLang="en-US" sz="1400" dirty="0"/>
              <a:t>줄여서 </a:t>
            </a:r>
            <a:r>
              <a:rPr lang="en-US" altLang="ko-KR" sz="1400" dirty="0"/>
              <a:t>TTP) </a:t>
            </a:r>
            <a:r>
              <a:rPr lang="ko-KR" altLang="en-US" sz="1400" dirty="0"/>
              <a:t>변환 또는 </a:t>
            </a:r>
            <a:r>
              <a:rPr lang="ko-KR" altLang="en-US" sz="1400" dirty="0" err="1"/>
              <a:t>서기소음소</a:t>
            </a:r>
            <a:r>
              <a:rPr lang="ko-KR" altLang="en-US" sz="1400" dirty="0"/>
              <a:t> </a:t>
            </a:r>
            <a:r>
              <a:rPr lang="en-US" altLang="ko-KR" sz="1400" dirty="0"/>
              <a:t>(grapheme-to-phoneme, </a:t>
            </a:r>
            <a:r>
              <a:rPr lang="ko-KR" altLang="en-US" sz="1400" dirty="0"/>
              <a:t>줄여서 </a:t>
            </a:r>
            <a:r>
              <a:rPr lang="en-US" altLang="ko-KR" sz="1400" dirty="0"/>
              <a:t>GTP) </a:t>
            </a:r>
            <a:r>
              <a:rPr lang="ko-KR" altLang="en-US" sz="1400" dirty="0"/>
              <a:t>변환이라고 부른다</a:t>
            </a:r>
            <a:r>
              <a:rPr lang="en-US" altLang="ko-KR" sz="1400" dirty="0"/>
              <a:t>. </a:t>
            </a:r>
            <a:r>
              <a:rPr lang="ko-KR" altLang="en-US" sz="1400" dirty="0"/>
              <a:t>발음 기호와 운율 정보를 조합하여 기호화된 언어 표현을 만들어서 프론트 </a:t>
            </a:r>
            <a:r>
              <a:rPr lang="ko-KR" altLang="en-US" sz="1400" dirty="0" err="1"/>
              <a:t>엔드로</a:t>
            </a:r>
            <a:r>
              <a:rPr lang="ko-KR" altLang="en-US" sz="1400" dirty="0"/>
              <a:t> 내보낸다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b="1" dirty="0" err="1"/>
              <a:t>백엔드</a:t>
            </a:r>
            <a:endParaRPr lang="en-US" altLang="zh-CN" sz="1400" b="1" dirty="0">
              <a:solidFill>
                <a:schemeClr val="bg1"/>
              </a:solidFill>
              <a:latin typeface="HY엽서M" panose="02030600000101010101" pitchFamily="18" charset="-127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ko-KR" altLang="en-US" sz="1400" dirty="0"/>
              <a:t>프론트 </a:t>
            </a:r>
            <a:r>
              <a:rPr lang="ko-KR" altLang="en-US" sz="1400" dirty="0" err="1"/>
              <a:t>엔드가</a:t>
            </a:r>
            <a:r>
              <a:rPr lang="ko-KR" altLang="en-US" sz="1400" dirty="0"/>
              <a:t> 내보낸 결과를 바탕으로 보다 자연스러운 음성으로 만들기 위해 운율 등의 음성을 조정하여 실제 음성 데이터를 출력한다</a:t>
            </a:r>
            <a:r>
              <a:rPr lang="en-US" altLang="ko-KR" sz="1400" dirty="0"/>
              <a:t>. </a:t>
            </a:r>
            <a:r>
              <a:rPr lang="ko-KR" altLang="en-US" sz="1400" dirty="0"/>
              <a:t>이 과정에서 음성의 특성이 정해지기 때문에 음성 합성 소프트웨어만의 색채가 나오는 경우가 많다</a:t>
            </a:r>
            <a:r>
              <a:rPr lang="en-US" altLang="ko-KR" sz="1400" dirty="0"/>
              <a:t>.</a:t>
            </a:r>
            <a:endParaRPr lang="zh-CN" altLang="en-US" sz="1400" b="1" dirty="0">
              <a:solidFill>
                <a:schemeClr val="bg1"/>
              </a:solidFill>
              <a:latin typeface="HY엽서M" panose="02030600000101010101" pitchFamily="18" charset="-127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296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sz="13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</a:t>
            </a:r>
            <a:r>
              <a:rPr lang="en-US" altLang="ko-KR" sz="13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(Transformer)</a:t>
            </a:r>
            <a:endParaRPr lang="ko-KR" altLang="en-US" sz="13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트랜스포머는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'(Attention), 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정확히는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에텐션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'(Self-Attention)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 불리는 방식을 사용한다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latinLnBrk="0"/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트랜스포머의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병렬처리가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어려워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연산속도가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느리던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한계를 극복하기 위해 만들었다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주어진 단어 번역을 위해 문장의 다른 모든 단어와 비교해 번역한다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트랜스포머는 데이터를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처럼 순차적으로 처리할 필요가 없다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훨씬 더 많은 병렬화를 허용하기 때문에 이 같은 처리 방식이 가능하다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/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문장 전체를 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병렬구조로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번역해 멀리 있는 단어까지도 연관성을 만들어 유사성을 높인 트랜스포머는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완벽 보완해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학습시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언어 이해 능력을 높였다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dirty="0"/>
          </a:p>
          <a:p>
            <a:r>
              <a:rPr lang="en-US" altLang="ko-KR" sz="13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</a:p>
          <a:p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구조를 지닌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전통적인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 based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encoder, decoder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순차적으로 계산한다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문맥벡터가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고정된 크기여서 책과 같은 긴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입력값은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처리가 어렵다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병렬화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사용하지 않고 일을 한번에 처리한다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고정된 크기의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문맥벡터를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사용하지 않고 인코더의 모든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상태값을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활용한다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입력값을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양방향으로 처리</a:t>
            </a:r>
            <a:b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오른쪽으로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단방향으로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처리</a:t>
            </a:r>
          </a:p>
          <a:p>
            <a:r>
              <a:rPr lang="en-US" altLang="ko-KR" dirty="0">
                <a:effectLst/>
              </a:rPr>
              <a:t>RNN</a:t>
            </a:r>
            <a:r>
              <a:rPr lang="ko-KR" altLang="en-US" dirty="0">
                <a:effectLst/>
              </a:rPr>
              <a:t>을 적용하지 않는데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단어의 위치 및 순서를 어떻게 알까</a:t>
            </a:r>
            <a:r>
              <a:rPr lang="en-US" altLang="ko-KR" dirty="0">
                <a:effectLst/>
              </a:rPr>
              <a:t>?</a:t>
            </a:r>
            <a:br>
              <a:rPr lang="en-US" altLang="ko-KR" dirty="0">
                <a:effectLst/>
              </a:rPr>
            </a:br>
            <a:r>
              <a:rPr lang="en-US" altLang="ko-KR" dirty="0">
                <a:effectLst/>
              </a:rPr>
              <a:t>positional encoding</a:t>
            </a:r>
            <a:r>
              <a:rPr lang="ko-KR" altLang="en-US" dirty="0">
                <a:effectLst/>
              </a:rPr>
              <a:t>을 통해 상대적 위치 정보 알려준다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함수로는 </a:t>
            </a:r>
            <a:r>
              <a:rPr lang="en-US" altLang="ko-KR" dirty="0" err="1">
                <a:effectLst/>
              </a:rPr>
              <a:t>sin,cos</a:t>
            </a:r>
            <a:r>
              <a:rPr lang="en-US" altLang="ko-KR" dirty="0">
                <a:effectLst/>
              </a:rPr>
              <a:t> </a:t>
            </a:r>
            <a:r>
              <a:rPr lang="ko-KR" altLang="en-US" dirty="0">
                <a:effectLst/>
              </a:rPr>
              <a:t>사용한다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왜 </a:t>
            </a:r>
            <a:r>
              <a:rPr lang="en-US" altLang="ko-KR" dirty="0">
                <a:effectLst/>
              </a:rPr>
              <a:t>sin, cos </a:t>
            </a:r>
            <a:r>
              <a:rPr lang="ko-KR" altLang="en-US" dirty="0">
                <a:effectLst/>
              </a:rPr>
              <a:t>함수를 사용할까</a:t>
            </a:r>
            <a:r>
              <a:rPr lang="en-US" altLang="ko-KR" dirty="0">
                <a:effectLst/>
              </a:rPr>
              <a:t>?</a:t>
            </a:r>
            <a:br>
              <a:rPr lang="en-US" altLang="ko-KR" dirty="0">
                <a:effectLst/>
              </a:rPr>
            </a:br>
            <a:r>
              <a:rPr lang="en-US" altLang="ko-KR" dirty="0">
                <a:effectLst/>
              </a:rPr>
              <a:t>1. </a:t>
            </a:r>
            <a:r>
              <a:rPr lang="ko-KR" altLang="en-US" dirty="0">
                <a:effectLst/>
              </a:rPr>
              <a:t>함수의 </a:t>
            </a:r>
            <a:r>
              <a:rPr lang="ko-KR" altLang="en-US" dirty="0" err="1">
                <a:effectLst/>
              </a:rPr>
              <a:t>출력값은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입력값에</a:t>
            </a:r>
            <a:r>
              <a:rPr lang="ko-KR" altLang="en-US" dirty="0">
                <a:effectLst/>
              </a:rPr>
              <a:t> 따라 달라지기에 </a:t>
            </a:r>
            <a:r>
              <a:rPr lang="ko-KR" altLang="en-US" dirty="0" err="1">
                <a:effectLst/>
              </a:rPr>
              <a:t>출력값으로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입력값의</a:t>
            </a:r>
            <a:r>
              <a:rPr lang="ko-KR" altLang="en-US" dirty="0">
                <a:effectLst/>
              </a:rPr>
              <a:t> 상대적인 위치를 알 수 있다</a:t>
            </a:r>
            <a:r>
              <a:rPr lang="en-US" altLang="ko-KR" dirty="0">
                <a:effectLst/>
              </a:rPr>
              <a:t>.</a:t>
            </a:r>
            <a:br>
              <a:rPr lang="en-US" altLang="ko-KR" dirty="0">
                <a:effectLst/>
              </a:rPr>
            </a:br>
            <a:r>
              <a:rPr lang="en-US" altLang="ko-KR" dirty="0">
                <a:effectLst/>
              </a:rPr>
              <a:t>2. </a:t>
            </a:r>
            <a:r>
              <a:rPr lang="ko-KR" altLang="en-US" dirty="0">
                <a:effectLst/>
              </a:rPr>
              <a:t>함수는 규칙적으로 증가 감소하기에 </a:t>
            </a:r>
            <a:r>
              <a:rPr lang="ko-KR" altLang="en-US" dirty="0" err="1">
                <a:effectLst/>
              </a:rPr>
              <a:t>딥러닝모델이</a:t>
            </a:r>
            <a:r>
              <a:rPr lang="ko-KR" altLang="en-US" dirty="0">
                <a:effectLst/>
              </a:rPr>
              <a:t> 이 규칙을 사용해서 </a:t>
            </a:r>
            <a:r>
              <a:rPr lang="ko-KR" altLang="en-US" dirty="0" err="1">
                <a:effectLst/>
              </a:rPr>
              <a:t>입력값의</a:t>
            </a:r>
            <a:r>
              <a:rPr lang="ko-KR" altLang="en-US" dirty="0">
                <a:effectLst/>
              </a:rPr>
              <a:t> 상대적위치를 쉽게 이용가능하다</a:t>
            </a:r>
            <a:r>
              <a:rPr lang="en-US" altLang="ko-KR" dirty="0">
                <a:effectLst/>
              </a:rPr>
              <a:t>.</a:t>
            </a:r>
            <a:br>
              <a:rPr lang="en-US" altLang="ko-KR" dirty="0">
                <a:effectLst/>
              </a:rPr>
            </a:br>
            <a:r>
              <a:rPr lang="en-US" altLang="ko-KR" dirty="0">
                <a:effectLst/>
              </a:rPr>
              <a:t>3. </a:t>
            </a:r>
            <a:r>
              <a:rPr lang="ko-KR" altLang="en-US" dirty="0" err="1">
                <a:effectLst/>
              </a:rPr>
              <a:t>출력값은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–1</a:t>
            </a:r>
            <a:r>
              <a:rPr lang="ko-KR" altLang="en-US" dirty="0">
                <a:effectLst/>
              </a:rPr>
              <a:t>에서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사이이기 때문에 무한대 길이의 </a:t>
            </a:r>
            <a:r>
              <a:rPr lang="ko-KR" altLang="en-US" dirty="0" err="1">
                <a:effectLst/>
              </a:rPr>
              <a:t>입력값도</a:t>
            </a:r>
            <a:r>
              <a:rPr lang="ko-KR" altLang="en-US" dirty="0">
                <a:effectLst/>
              </a:rPr>
              <a:t> 출력 가능하다</a:t>
            </a:r>
            <a:r>
              <a:rPr lang="en-US" altLang="ko-KR" dirty="0">
                <a:effectLst/>
              </a:rPr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100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sz="13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</a:t>
            </a:r>
            <a:r>
              <a:rPr lang="en-US" altLang="ko-KR" sz="13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(Transformer)</a:t>
            </a:r>
            <a:endParaRPr lang="ko-KR" altLang="en-US" sz="13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트랜스포머는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'(Attention), 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정확히는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에텐션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'(Self-Attention)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 불리는 방식을 사용한다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latinLnBrk="0"/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트랜스포머의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병렬처리가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어려워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연산속도가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느리던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한계를 극복하기 위해 만들었다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주어진 단어 번역을 위해 문장의 다른 모든 단어와 비교해 번역한다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트랜스포머는 데이터를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처럼 순차적으로 처리할 필요가 없다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훨씬 더 많은 병렬화를 허용하기 때문에 이 같은 처리 방식이 가능하다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/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문장 전체를 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병렬구조로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번역해 멀리 있는 단어까지도 연관성을 만들어 유사성을 높인 트랜스포머는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완벽 보완해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학습시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언어 이해 능력을 높였다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dirty="0"/>
          </a:p>
          <a:p>
            <a:r>
              <a:rPr lang="en-US" altLang="ko-KR" sz="13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</a:p>
          <a:p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구조를 지닌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전통적인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 based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encoder, decoder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순차적으로 계산한다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문맥벡터가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고정된 크기여서 책과 같은 긴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입력값은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처리가 어렵다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병렬화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사용하지 않고 일을 한번에 처리한다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고정된 크기의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문맥벡터를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사용하지 않고 인코더의 모든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상태값을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활용한다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입력값을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양방향으로 처리</a:t>
            </a:r>
            <a:b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오른쪽으로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단방향으로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처리</a:t>
            </a:r>
          </a:p>
          <a:p>
            <a:r>
              <a:rPr lang="en-US" altLang="ko-KR" dirty="0">
                <a:effectLst/>
              </a:rPr>
              <a:t>RNN</a:t>
            </a:r>
            <a:r>
              <a:rPr lang="ko-KR" altLang="en-US" dirty="0">
                <a:effectLst/>
              </a:rPr>
              <a:t>을 적용하지 않는데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단어의 위치 및 순서를 어떻게 알까</a:t>
            </a:r>
            <a:r>
              <a:rPr lang="en-US" altLang="ko-KR" dirty="0">
                <a:effectLst/>
              </a:rPr>
              <a:t>?</a:t>
            </a:r>
            <a:br>
              <a:rPr lang="en-US" altLang="ko-KR" dirty="0">
                <a:effectLst/>
              </a:rPr>
            </a:br>
            <a:r>
              <a:rPr lang="en-US" altLang="ko-KR" dirty="0">
                <a:effectLst/>
              </a:rPr>
              <a:t>positional encoding</a:t>
            </a:r>
            <a:r>
              <a:rPr lang="ko-KR" altLang="en-US" dirty="0">
                <a:effectLst/>
              </a:rPr>
              <a:t>을 통해 상대적 위치 정보 알려준다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함수로는 </a:t>
            </a:r>
            <a:r>
              <a:rPr lang="en-US" altLang="ko-KR" dirty="0" err="1">
                <a:effectLst/>
              </a:rPr>
              <a:t>sin,cos</a:t>
            </a:r>
            <a:r>
              <a:rPr lang="en-US" altLang="ko-KR" dirty="0">
                <a:effectLst/>
              </a:rPr>
              <a:t> </a:t>
            </a:r>
            <a:r>
              <a:rPr lang="ko-KR" altLang="en-US" dirty="0">
                <a:effectLst/>
              </a:rPr>
              <a:t>사용한다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왜 </a:t>
            </a:r>
            <a:r>
              <a:rPr lang="en-US" altLang="ko-KR" dirty="0">
                <a:effectLst/>
              </a:rPr>
              <a:t>sin, cos </a:t>
            </a:r>
            <a:r>
              <a:rPr lang="ko-KR" altLang="en-US" dirty="0">
                <a:effectLst/>
              </a:rPr>
              <a:t>함수를 사용할까</a:t>
            </a:r>
            <a:r>
              <a:rPr lang="en-US" altLang="ko-KR" dirty="0">
                <a:effectLst/>
              </a:rPr>
              <a:t>?</a:t>
            </a:r>
            <a:br>
              <a:rPr lang="en-US" altLang="ko-KR" dirty="0">
                <a:effectLst/>
              </a:rPr>
            </a:br>
            <a:r>
              <a:rPr lang="en-US" altLang="ko-KR" dirty="0">
                <a:effectLst/>
              </a:rPr>
              <a:t>1. </a:t>
            </a:r>
            <a:r>
              <a:rPr lang="ko-KR" altLang="en-US" dirty="0">
                <a:effectLst/>
              </a:rPr>
              <a:t>함수의 </a:t>
            </a:r>
            <a:r>
              <a:rPr lang="ko-KR" altLang="en-US" dirty="0" err="1">
                <a:effectLst/>
              </a:rPr>
              <a:t>출력값은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입력값에</a:t>
            </a:r>
            <a:r>
              <a:rPr lang="ko-KR" altLang="en-US" dirty="0">
                <a:effectLst/>
              </a:rPr>
              <a:t> 따라 달라지기에 </a:t>
            </a:r>
            <a:r>
              <a:rPr lang="ko-KR" altLang="en-US" dirty="0" err="1">
                <a:effectLst/>
              </a:rPr>
              <a:t>출력값으로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입력값의</a:t>
            </a:r>
            <a:r>
              <a:rPr lang="ko-KR" altLang="en-US" dirty="0">
                <a:effectLst/>
              </a:rPr>
              <a:t> 상대적인 위치를 알 수 있다</a:t>
            </a:r>
            <a:r>
              <a:rPr lang="en-US" altLang="ko-KR" dirty="0">
                <a:effectLst/>
              </a:rPr>
              <a:t>.</a:t>
            </a:r>
            <a:br>
              <a:rPr lang="en-US" altLang="ko-KR" dirty="0">
                <a:effectLst/>
              </a:rPr>
            </a:br>
            <a:r>
              <a:rPr lang="en-US" altLang="ko-KR" dirty="0">
                <a:effectLst/>
              </a:rPr>
              <a:t>2. </a:t>
            </a:r>
            <a:r>
              <a:rPr lang="ko-KR" altLang="en-US" dirty="0">
                <a:effectLst/>
              </a:rPr>
              <a:t>함수는 규칙적으로 증가 감소하기에 </a:t>
            </a:r>
            <a:r>
              <a:rPr lang="ko-KR" altLang="en-US" dirty="0" err="1">
                <a:effectLst/>
              </a:rPr>
              <a:t>딥러닝모델이</a:t>
            </a:r>
            <a:r>
              <a:rPr lang="ko-KR" altLang="en-US" dirty="0">
                <a:effectLst/>
              </a:rPr>
              <a:t> 이 규칙을 사용해서 </a:t>
            </a:r>
            <a:r>
              <a:rPr lang="ko-KR" altLang="en-US" dirty="0" err="1">
                <a:effectLst/>
              </a:rPr>
              <a:t>입력값의</a:t>
            </a:r>
            <a:r>
              <a:rPr lang="ko-KR" altLang="en-US" dirty="0">
                <a:effectLst/>
              </a:rPr>
              <a:t> 상대적위치를 쉽게 이용가능하다</a:t>
            </a:r>
            <a:r>
              <a:rPr lang="en-US" altLang="ko-KR" dirty="0">
                <a:effectLst/>
              </a:rPr>
              <a:t>.</a:t>
            </a:r>
            <a:br>
              <a:rPr lang="en-US" altLang="ko-KR" dirty="0">
                <a:effectLst/>
              </a:rPr>
            </a:br>
            <a:r>
              <a:rPr lang="en-US" altLang="ko-KR" dirty="0">
                <a:effectLst/>
              </a:rPr>
              <a:t>3. </a:t>
            </a:r>
            <a:r>
              <a:rPr lang="ko-KR" altLang="en-US" dirty="0" err="1">
                <a:effectLst/>
              </a:rPr>
              <a:t>출력값은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–1</a:t>
            </a:r>
            <a:r>
              <a:rPr lang="ko-KR" altLang="en-US" dirty="0">
                <a:effectLst/>
              </a:rPr>
              <a:t>에서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사이이기 때문에 무한대 길이의 </a:t>
            </a:r>
            <a:r>
              <a:rPr lang="ko-KR" altLang="en-US" dirty="0" err="1">
                <a:effectLst/>
              </a:rPr>
              <a:t>입력값도</a:t>
            </a:r>
            <a:r>
              <a:rPr lang="ko-KR" altLang="en-US" dirty="0">
                <a:effectLst/>
              </a:rPr>
              <a:t> 출력 가능하다</a:t>
            </a:r>
            <a:r>
              <a:rPr lang="en-US" altLang="ko-KR" dirty="0">
                <a:effectLst/>
              </a:rPr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562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950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246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910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https://www.youtube.com/watch?v=Od_brCj_oCE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43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966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618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61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734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/>
              <a:t>음성인식</a:t>
            </a:r>
            <a:r>
              <a:rPr lang="en-US" altLang="ko-KR" sz="1200" b="1" dirty="0"/>
              <a:t>(Speech Recognition)</a:t>
            </a:r>
            <a:r>
              <a:rPr lang="ko-KR" altLang="en-US" sz="1200" b="1" dirty="0"/>
              <a:t>이란 사람이 말하는 음성 언어를 컴퓨터가 해석해 그 내용을 문자데이터로 전환하는 처리를 말하며 </a:t>
            </a:r>
            <a:r>
              <a:rPr lang="en-US" altLang="ko-KR" sz="1200" b="1" dirty="0"/>
              <a:t>STT(Speech-to-Text)</a:t>
            </a:r>
            <a:r>
              <a:rPr lang="ko-KR" altLang="en-US" sz="1200" b="1" dirty="0"/>
              <a:t>라고도 한다</a:t>
            </a:r>
            <a:r>
              <a:rPr lang="en-US" altLang="ko-KR" sz="1200" b="1" dirty="0"/>
              <a:t>.</a:t>
            </a:r>
            <a:endParaRPr lang="ko-KR" altLang="en-US" sz="1200" dirty="0"/>
          </a:p>
          <a:p>
            <a:r>
              <a:rPr lang="ko-KR" altLang="en-US" sz="1200" dirty="0"/>
              <a:t>기존에 상용 서비스에 적용되는 음향 모델의 대부분은 확률 통계 방식인 </a:t>
            </a:r>
            <a:r>
              <a:rPr lang="en-US" altLang="ko-KR" sz="1200" dirty="0"/>
              <a:t>HMM(Hidden Markov Model) </a:t>
            </a:r>
            <a:r>
              <a:rPr lang="ko-KR" altLang="en-US" sz="1200" dirty="0"/>
              <a:t>기반으로 이루어졌으며</a:t>
            </a:r>
            <a:r>
              <a:rPr lang="en-US" altLang="ko-KR" sz="1200" dirty="0"/>
              <a:t>, 2010</a:t>
            </a:r>
            <a:r>
              <a:rPr lang="ko-KR" altLang="en-US" sz="1200" dirty="0"/>
              <a:t>년대 들어서면서 </a:t>
            </a:r>
            <a:r>
              <a:rPr lang="ko-KR" altLang="en-US" sz="1200" dirty="0" err="1"/>
              <a:t>딥러닝</a:t>
            </a:r>
            <a:r>
              <a:rPr lang="ko-KR" altLang="en-US" sz="1200" dirty="0"/>
              <a:t> 기반으로 </a:t>
            </a:r>
            <a:r>
              <a:rPr lang="en-US" altLang="ko-KR" sz="1200" dirty="0"/>
              <a:t>HMM/DNN </a:t>
            </a:r>
            <a:r>
              <a:rPr lang="ko-KR" altLang="en-US" sz="1200" dirty="0"/>
              <a:t>방식으로 단어 인식 오류를 개선하여 </a:t>
            </a:r>
            <a:r>
              <a:rPr lang="en-US" altLang="ko-KR" sz="1200" dirty="0"/>
              <a:t>20% </a:t>
            </a:r>
            <a:r>
              <a:rPr lang="ko-KR" altLang="en-US" sz="1200" dirty="0"/>
              <a:t>성능 향상을 이루어 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최근에는 시퀀스</a:t>
            </a:r>
            <a:r>
              <a:rPr lang="en-US" altLang="ko-KR" sz="1200" dirty="0"/>
              <a:t>-</a:t>
            </a:r>
            <a:r>
              <a:rPr lang="ko-KR" altLang="en-US" sz="1200" dirty="0"/>
              <a:t>투</a:t>
            </a:r>
            <a:r>
              <a:rPr lang="en-US" altLang="ko-KR" sz="1200" dirty="0"/>
              <a:t>-</a:t>
            </a:r>
            <a:r>
              <a:rPr lang="ko-KR" altLang="en-US" sz="1200" dirty="0"/>
              <a:t>시퀀스</a:t>
            </a:r>
            <a:r>
              <a:rPr lang="en-US" altLang="ko-KR" sz="1200" dirty="0"/>
              <a:t>(Sequence-to-Sequence) </a:t>
            </a:r>
            <a:r>
              <a:rPr lang="ko-KR" altLang="en-US" sz="1200" dirty="0"/>
              <a:t>방식의 </a:t>
            </a:r>
            <a:r>
              <a:rPr lang="en-US" altLang="ko-KR" sz="1200" dirty="0"/>
              <a:t>RNN </a:t>
            </a:r>
            <a:r>
              <a:rPr lang="ko-KR" altLang="en-US" sz="1200" dirty="0"/>
              <a:t>기반으로 속도와 성능 면에서 좋은 결과를 가져오면서</a:t>
            </a:r>
            <a:r>
              <a:rPr lang="en-US" altLang="ko-KR" sz="1200" dirty="0"/>
              <a:t>, </a:t>
            </a:r>
            <a:r>
              <a:rPr lang="ko-KR" altLang="en-US" sz="1200" dirty="0"/>
              <a:t>음성 인식에서도 번역어</a:t>
            </a:r>
            <a:r>
              <a:rPr lang="en-US" altLang="ko-KR" sz="1200" dirty="0"/>
              <a:t>(End-to-End) </a:t>
            </a:r>
            <a:r>
              <a:rPr lang="ko-KR" altLang="en-US" sz="1200" dirty="0"/>
              <a:t>학습 방식의 발전으로 일련의 오디오 특징을 입력으로 일련의 글자</a:t>
            </a:r>
            <a:r>
              <a:rPr lang="en-US" altLang="ko-KR" sz="1200" dirty="0"/>
              <a:t>(character) </a:t>
            </a:r>
            <a:r>
              <a:rPr lang="ko-KR" altLang="en-US" sz="1200" dirty="0"/>
              <a:t>또는 단어들을 출력으로 하는 단일 함수를 학습할 수 있게 되었다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</a:t>
            </a:r>
            <a:r>
              <a:rPr lang="en-US" altLang="ko-KR" sz="1200" dirty="0"/>
              <a:t>CTC(Connectionist Temporal Classification) </a:t>
            </a:r>
            <a:r>
              <a:rPr lang="ko-KR" altLang="en-US" sz="1200" dirty="0"/>
              <a:t>이라는 모델로 입력 데이터와 레이블 사이의 음성 정렬</a:t>
            </a:r>
            <a:r>
              <a:rPr lang="en-US" altLang="ko-KR" sz="1200" dirty="0"/>
              <a:t>(alignment) </a:t>
            </a:r>
            <a:r>
              <a:rPr lang="ko-KR" altLang="en-US" sz="1200" dirty="0"/>
              <a:t>정보가 없어도 학습이 가능하게 되었다</a:t>
            </a:r>
            <a:r>
              <a:rPr lang="en-US" altLang="ko-KR" sz="1200" dirty="0"/>
              <a:t>. </a:t>
            </a:r>
            <a:r>
              <a:rPr lang="ko-KR" altLang="en-US" sz="1200" dirty="0"/>
              <a:t>이와 같은 다양한 학습법을 통해 계속해서 </a:t>
            </a:r>
            <a:r>
              <a:rPr lang="en-US" altLang="ko-KR" sz="1200" dirty="0"/>
              <a:t>STT</a:t>
            </a:r>
            <a:r>
              <a:rPr lang="ko-KR" altLang="en-US" sz="1200" dirty="0"/>
              <a:t>의 성능은 향상되고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990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400" dirty="0"/>
              <a:t>구글에서 </a:t>
            </a:r>
            <a:r>
              <a:rPr lang="en-US" altLang="ko-KR" sz="1400" dirty="0"/>
              <a:t>2018</a:t>
            </a:r>
            <a:r>
              <a:rPr lang="ko-KR" altLang="en-US" sz="1400" dirty="0"/>
              <a:t>년에 공개한 </a:t>
            </a:r>
            <a:r>
              <a:rPr lang="en-US" altLang="ko-KR" sz="1400" dirty="0"/>
              <a:t>BERT</a:t>
            </a:r>
            <a:r>
              <a:rPr lang="ko-KR" altLang="en-US" sz="1400" dirty="0"/>
              <a:t>는 등장과 동시에 수많은 </a:t>
            </a:r>
            <a:r>
              <a:rPr lang="en-US" altLang="ko-KR" sz="1400" dirty="0"/>
              <a:t>NLP </a:t>
            </a:r>
            <a:r>
              <a:rPr lang="ko-KR" altLang="en-US" sz="1400" dirty="0"/>
              <a:t>태스크에서 최고 성능을 보여주면서 </a:t>
            </a:r>
            <a:r>
              <a:rPr lang="en-US" altLang="ko-KR" sz="1400" dirty="0"/>
              <a:t>NLP</a:t>
            </a:r>
            <a:r>
              <a:rPr lang="ko-KR" altLang="en-US" sz="1400" dirty="0"/>
              <a:t>의 한 획을 그은 모델로 평가받고 있다</a:t>
            </a:r>
            <a:r>
              <a:rPr lang="en-US" altLang="ko-KR" sz="1400" dirty="0"/>
              <a:t>. </a:t>
            </a:r>
            <a:r>
              <a:rPr lang="ko-KR" altLang="en-US" sz="1400" dirty="0"/>
              <a:t>양방향성을 지향하고 있기 때문이다</a:t>
            </a:r>
            <a:r>
              <a:rPr lang="en-US" altLang="ko-KR" sz="1400" dirty="0"/>
              <a:t>.(B: </a:t>
            </a:r>
            <a:r>
              <a:rPr lang="en-US" altLang="ko-KR" sz="1400" dirty="0" err="1"/>
              <a:t>bidirection</a:t>
            </a:r>
            <a:r>
              <a:rPr lang="en-US" altLang="ko-KR" sz="1400" dirty="0"/>
              <a:t>) BERT </a:t>
            </a:r>
            <a:r>
              <a:rPr lang="ko-KR" altLang="en-US" sz="1400" dirty="0"/>
              <a:t>모델은 문맥 특성을 활용하고 있고</a:t>
            </a:r>
            <a:r>
              <a:rPr lang="en-US" altLang="ko-KR" sz="1400" dirty="0"/>
              <a:t>, </a:t>
            </a:r>
            <a:r>
              <a:rPr lang="ko-KR" altLang="en-US" sz="1400" dirty="0"/>
              <a:t>대용량 말뭉치로 사전 학습이 이미 진행되어 언어에 대한 이해도도 높다</a:t>
            </a:r>
            <a:r>
              <a:rPr lang="en-US" altLang="ko-KR" sz="1400" dirty="0"/>
              <a:t>.  </a:t>
            </a:r>
            <a:r>
              <a:rPr lang="ko-KR" altLang="en-US" sz="1400" dirty="0"/>
              <a:t>하지만 </a:t>
            </a:r>
            <a:r>
              <a:rPr lang="en-US" altLang="ko-KR" sz="1400" dirty="0"/>
              <a:t>BERT</a:t>
            </a:r>
            <a:r>
              <a:rPr lang="ko-KR" altLang="en-US" sz="1400" dirty="0"/>
              <a:t>는 한국어에 대해서 영어보다 정확도가 떨어진다고 한다</a:t>
            </a:r>
            <a:r>
              <a:rPr lang="en-US" altLang="ko-KR" sz="1400" dirty="0"/>
              <a:t>. </a:t>
            </a:r>
            <a:endParaRPr lang="ko-KR" altLang="en-US" sz="1400" dirty="0"/>
          </a:p>
          <a:p>
            <a:r>
              <a:rPr lang="ko-KR" altLang="en-US" sz="1400" dirty="0"/>
              <a:t> </a:t>
            </a:r>
          </a:p>
          <a:p>
            <a:r>
              <a:rPr lang="ko-KR" altLang="en-US" sz="1400" dirty="0"/>
              <a:t> 오늘 기술해볼 </a:t>
            </a:r>
            <a:r>
              <a:rPr lang="en-US" altLang="ko-KR" sz="1400" b="1" dirty="0" err="1"/>
              <a:t>KoBERT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모델은</a:t>
            </a:r>
            <a:r>
              <a:rPr lang="ko-KR" altLang="en-US" sz="1400" dirty="0"/>
              <a:t> </a:t>
            </a:r>
            <a:r>
              <a:rPr lang="en-US" altLang="ko-KR" sz="1400" dirty="0" err="1"/>
              <a:t>SKTBrain</a:t>
            </a:r>
            <a:r>
              <a:rPr lang="ko-KR" altLang="en-US" sz="1400" dirty="0"/>
              <a:t>에서 공개했는데</a:t>
            </a:r>
            <a:r>
              <a:rPr lang="en-US" altLang="ko-KR" sz="1400" dirty="0"/>
              <a:t>, </a:t>
            </a:r>
            <a:r>
              <a:rPr lang="ko-KR" altLang="en-US" sz="1400" dirty="0"/>
              <a:t>한국어 위키 </a:t>
            </a:r>
            <a:r>
              <a:rPr lang="en-US" altLang="ko-KR" sz="1400" dirty="0"/>
              <a:t>5</a:t>
            </a:r>
            <a:r>
              <a:rPr lang="ko-KR" altLang="en-US" sz="1400" dirty="0"/>
              <a:t>백만 문장과 한국어 뉴스 </a:t>
            </a:r>
            <a:r>
              <a:rPr lang="en-US" altLang="ko-KR" sz="1400" dirty="0"/>
              <a:t>2</a:t>
            </a:r>
            <a:r>
              <a:rPr lang="ko-KR" altLang="en-US" sz="1400" dirty="0"/>
              <a:t>천만 문장을 학습한 모델이다</a:t>
            </a:r>
            <a:r>
              <a:rPr lang="en-US" altLang="ko-KR" sz="1400" dirty="0"/>
              <a:t>. </a:t>
            </a:r>
            <a:r>
              <a:rPr lang="ko-KR" altLang="en-US" sz="1400" dirty="0"/>
              <a:t>자신의 사용 목적에 따라 </a:t>
            </a:r>
            <a:r>
              <a:rPr lang="ko-KR" altLang="en-US" sz="1400" dirty="0" err="1"/>
              <a:t>파인튜닝이</a:t>
            </a:r>
            <a:r>
              <a:rPr lang="ko-KR" altLang="en-US" sz="1400" dirty="0"/>
              <a:t> 가능하기 때문에 </a:t>
            </a:r>
            <a:r>
              <a:rPr lang="en-US" altLang="ko-KR" sz="1400" dirty="0"/>
              <a:t>output layer</a:t>
            </a:r>
            <a:r>
              <a:rPr lang="ko-KR" altLang="en-US" sz="1400" dirty="0"/>
              <a:t>만을 추가로 달아주면 원하는 결과를 출력해낼 수 있다</a:t>
            </a:r>
            <a:r>
              <a:rPr lang="en-US" altLang="ko-KR" sz="1400" dirty="0"/>
              <a:t>. </a:t>
            </a:r>
            <a:r>
              <a:rPr lang="ko-KR" altLang="en-US" sz="1400" b="1" dirty="0"/>
              <a:t>많은 </a:t>
            </a:r>
            <a:r>
              <a:rPr lang="en-US" altLang="ko-KR" sz="1400" b="1" dirty="0"/>
              <a:t>BERT </a:t>
            </a:r>
            <a:r>
              <a:rPr lang="ko-KR" altLang="en-US" sz="1400" b="1" dirty="0"/>
              <a:t>모델 중에서도 </a:t>
            </a:r>
            <a:r>
              <a:rPr lang="en-US" altLang="ko-KR" sz="1400" b="1" dirty="0" err="1"/>
              <a:t>KoBERT</a:t>
            </a:r>
            <a:r>
              <a:rPr lang="ko-KR" altLang="en-US" sz="1400" b="1" dirty="0"/>
              <a:t>를 사용한 이유는 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한국어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에 대해 많은 사전 학습이 이루어져 있고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감정을 분석할 때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긍정과 부정만으로 분류하는 것이 아닌 다중 분류가 가능한 것이 강점이기 때문이다</a:t>
            </a:r>
            <a:r>
              <a:rPr lang="en-US" altLang="ko-KR" sz="1400" b="1" dirty="0"/>
              <a:t>.</a:t>
            </a:r>
            <a:endParaRPr lang="ko-KR" altLang="en-US" sz="1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899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" r="48728" b="5129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4407" y="2246811"/>
            <a:ext cx="10929938" cy="15503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8813" y="4098502"/>
            <a:ext cx="9001125" cy="18483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42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7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9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301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2022/2/23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93156" y="6704013"/>
            <a:ext cx="4072440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498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2022/2/23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" Target="slide4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Od_brCj_oCE?feature=oembed" TargetMode="External"/><Relationship Id="rId7" Type="http://schemas.openxmlformats.org/officeDocument/2006/relationships/image" Target="../media/image5.jpe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jpe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게 정말 사랑일까? 영화 &amp;lt;그녀Her&amp;gt;를 읽다(박명호 작가) : 네이버 블로그">
            <a:extLst>
              <a:ext uri="{FF2B5EF4-FFF2-40B4-BE49-F238E27FC236}">
                <a16:creationId xmlns:a16="http://schemas.microsoft.com/office/drawing/2014/main" id="{57817052-D1F0-4A29-89A6-F11BE417C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" y="0"/>
            <a:ext cx="12863739" cy="7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38"/>
          <p:cNvSpPr>
            <a:spLocks noChangeArrowheads="1"/>
          </p:cNvSpPr>
          <p:nvPr/>
        </p:nvSpPr>
        <p:spPr bwMode="auto">
          <a:xfrm>
            <a:off x="7293471" y="5848573"/>
            <a:ext cx="4848084" cy="923326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34" tIns="45718" rIns="91434" bIns="45718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Team </a:t>
            </a:r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연어유희</a:t>
            </a:r>
            <a:endParaRPr lang="en-US" altLang="ko-KR" sz="25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sz="2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팀원</a:t>
            </a:r>
            <a:r>
              <a:rPr lang="en-US" altLang="ko-KR" sz="2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22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이소담</a:t>
            </a:r>
            <a:r>
              <a:rPr lang="ko-KR" altLang="en-US" sz="2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  이한  </a:t>
            </a:r>
            <a:r>
              <a:rPr lang="ko-KR" altLang="en-US" sz="22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장세종</a:t>
            </a:r>
            <a:r>
              <a:rPr lang="ko-KR" altLang="en-US" sz="2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Arial" panose="020B0604020202020204" pitchFamily="34" charset="0"/>
              </a:rPr>
              <a:t>  남궁지희</a:t>
            </a:r>
            <a:endParaRPr lang="en-US" altLang="zh-CN" sz="22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6B2A72-6D20-4C99-B723-DC5A1AD6E1F2}"/>
              </a:ext>
            </a:extLst>
          </p:cNvPr>
          <p:cNvGrpSpPr/>
          <p:nvPr/>
        </p:nvGrpSpPr>
        <p:grpSpPr>
          <a:xfrm>
            <a:off x="308695" y="4781231"/>
            <a:ext cx="5544616" cy="1931438"/>
            <a:chOff x="92671" y="5213994"/>
            <a:chExt cx="4752528" cy="1642691"/>
          </a:xfrm>
        </p:grpSpPr>
        <p:sp>
          <p:nvSpPr>
            <p:cNvPr id="22" name="Half Frame 1"/>
            <p:cNvSpPr/>
            <p:nvPr/>
          </p:nvSpPr>
          <p:spPr>
            <a:xfrm>
              <a:off x="146774" y="5213994"/>
              <a:ext cx="914853" cy="914853"/>
            </a:xfrm>
            <a:prstGeom prst="halfFrame">
              <a:avLst>
                <a:gd name="adj1" fmla="val 14147"/>
                <a:gd name="adj2" fmla="val 124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Half Frame 6"/>
            <p:cNvSpPr/>
            <p:nvPr/>
          </p:nvSpPr>
          <p:spPr>
            <a:xfrm rot="16200000" flipV="1">
              <a:off x="2816260" y="5521851"/>
              <a:ext cx="794516" cy="794516"/>
            </a:xfrm>
            <a:prstGeom prst="halfFrame">
              <a:avLst>
                <a:gd name="adj1" fmla="val 14147"/>
                <a:gd name="adj2" fmla="val 124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62798" y="5336759"/>
              <a:ext cx="3127505" cy="863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spc="3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엽서M" panose="02030600000101010101" pitchFamily="18" charset="-127"/>
                  <a:ea typeface="HY엽서M" panose="02030600000101010101" pitchFamily="18" charset="-127"/>
                  <a:cs typeface="+mn-ea"/>
                  <a:sym typeface="+mn-lt"/>
                </a:rPr>
                <a:t>나의 </a:t>
              </a:r>
              <a:r>
                <a:rPr lang="ko-KR" altLang="en-US" sz="6000" b="1" spc="300" dirty="0" err="1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엽서M" panose="02030600000101010101" pitchFamily="18" charset="-127"/>
                  <a:ea typeface="HY엽서M" panose="02030600000101010101" pitchFamily="18" charset="-127"/>
                  <a:cs typeface="+mn-ea"/>
                  <a:sym typeface="+mn-lt"/>
                </a:rPr>
                <a:t>찐친</a:t>
              </a:r>
              <a:endParaRPr lang="en-US" altLang="ko-KR" sz="60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  <a:cs typeface="+mn-ea"/>
                <a:sym typeface="+mn-lt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58880" y="6856685"/>
              <a:ext cx="468631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AA4C0FE-BAEA-42A9-9911-5D44D9F988BF}"/>
                </a:ext>
              </a:extLst>
            </p:cNvPr>
            <p:cNvSpPr txBox="1"/>
            <p:nvPr/>
          </p:nvSpPr>
          <p:spPr>
            <a:xfrm>
              <a:off x="92671" y="6424637"/>
              <a:ext cx="4333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자연어 처리 모델을 활용한 개인화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AI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휴먼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28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-3">
            <a:extLst>
              <a:ext uri="{FF2B5EF4-FFF2-40B4-BE49-F238E27FC236}">
                <a16:creationId xmlns:a16="http://schemas.microsoft.com/office/drawing/2014/main" id="{B3AFD569-6F59-4FBF-8FBE-A401BDD2941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36687" y="303957"/>
            <a:ext cx="147027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zh-CN" altLang="en-US" sz="68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矩形-2">
            <a:extLst>
              <a:ext uri="{FF2B5EF4-FFF2-40B4-BE49-F238E27FC236}">
                <a16:creationId xmlns:a16="http://schemas.microsoft.com/office/drawing/2014/main" id="{0B36B164-341F-467A-81F7-30A31521B2E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32831" y="550177"/>
            <a:ext cx="65151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4400" b="1" dirty="0" smtClean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-4 </a:t>
            </a:r>
            <a:r>
              <a:rPr lang="en-US" altLang="zh-CN" sz="4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TTS (Text to Speech)</a:t>
            </a:r>
          </a:p>
        </p:txBody>
      </p:sp>
      <p:pic>
        <p:nvPicPr>
          <p:cNvPr id="8198" name="Picture 6" descr="LG | ThinQ Developer Site :: Emotion Text to Speec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3"/>
          <a:stretch/>
        </p:blipFill>
        <p:spPr bwMode="auto">
          <a:xfrm>
            <a:off x="2396927" y="1672109"/>
            <a:ext cx="762000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TTS 이것만은 알고 합시다! : 네이버 블로그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9"/>
          <a:stretch/>
        </p:blipFill>
        <p:spPr bwMode="auto">
          <a:xfrm>
            <a:off x="2265759" y="3229917"/>
            <a:ext cx="7764016" cy="283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5410505" y="5877549"/>
            <a:ext cx="3168352" cy="7200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TTS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엔진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빌더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  <p:extLst>
      <p:ext uri="{BB962C8B-B14F-4D97-AF65-F5344CB8AC3E}">
        <p14:creationId xmlns:p14="http://schemas.microsoft.com/office/powerpoint/2010/main" val="294565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-3">
            <a:extLst>
              <a:ext uri="{FF2B5EF4-FFF2-40B4-BE49-F238E27FC236}">
                <a16:creationId xmlns:a16="http://schemas.microsoft.com/office/drawing/2014/main" id="{B3AFD569-6F59-4FBF-8FBE-A401BDD2941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36687" y="303957"/>
            <a:ext cx="147027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zh-CN" altLang="en-US" sz="68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矩形-2">
            <a:extLst>
              <a:ext uri="{FF2B5EF4-FFF2-40B4-BE49-F238E27FC236}">
                <a16:creationId xmlns:a16="http://schemas.microsoft.com/office/drawing/2014/main" id="{0B36B164-341F-467A-81F7-30A31521B2E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32831" y="591989"/>
            <a:ext cx="37657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-5 </a:t>
            </a:r>
            <a:r>
              <a:rPr lang="ko-KR" altLang="en-US" sz="4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트랜스포머</a:t>
            </a:r>
            <a:endParaRPr lang="en-US" altLang="zh-CN" sz="44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https://media.vlpt.us/images/changdaeoh/post/68e4db7c-359e-4f55-ab4c-c939d4e95931/imag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9" b="16581"/>
          <a:stretch/>
        </p:blipFill>
        <p:spPr bwMode="auto">
          <a:xfrm rot="5400000">
            <a:off x="8683992" y="2635205"/>
            <a:ext cx="542787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vlpt.us/images/nawnoes/post/5f18f66d-b615-40d1-91a7-4e77c90b8104/image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" t="9415" r="9001" b="7657"/>
          <a:stretch/>
        </p:blipFill>
        <p:spPr bwMode="auto">
          <a:xfrm>
            <a:off x="308695" y="3161630"/>
            <a:ext cx="5958721" cy="290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6727" y="1756891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인코더와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디코더로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트랜스포머 입력은 순서 정보가 고려된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임베딩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벡터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41143" y="6419968"/>
            <a:ext cx="643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어텐션은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입력 문장 내의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단어들끼리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유사도를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구함</a:t>
            </a:r>
          </a:p>
        </p:txBody>
      </p:sp>
      <p:pic>
        <p:nvPicPr>
          <p:cNvPr id="1034" name="Picture 10" descr="https://blog.kakaocdn.net/dn/zqqcC/btrktbJdKrs/O2VQAtLDC7Kjc9KwoXKzb0/im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00" y="2392189"/>
            <a:ext cx="3193821" cy="360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40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-3">
            <a:extLst>
              <a:ext uri="{FF2B5EF4-FFF2-40B4-BE49-F238E27FC236}">
                <a16:creationId xmlns:a16="http://schemas.microsoft.com/office/drawing/2014/main" id="{B3AFD569-6F59-4FBF-8FBE-A401BDD2941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36687" y="303957"/>
            <a:ext cx="147027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zh-CN" altLang="en-US" sz="68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矩形-2">
            <a:extLst>
              <a:ext uri="{FF2B5EF4-FFF2-40B4-BE49-F238E27FC236}">
                <a16:creationId xmlns:a16="http://schemas.microsoft.com/office/drawing/2014/main" id="{0B36B164-341F-467A-81F7-30A31521B2E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32831" y="591989"/>
            <a:ext cx="44967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-4 </a:t>
            </a:r>
            <a:r>
              <a:rPr lang="ko-KR" altLang="en-US" sz="4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트랜스포머</a:t>
            </a:r>
            <a:r>
              <a:rPr lang="en-US" altLang="ko-KR" sz="4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  <a:endParaRPr lang="en-US" altLang="zh-CN" sz="44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7530" y="5416525"/>
            <a:ext cx="54938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Q, K, V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벡터 얻기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 = Query : 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시점의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디코더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셀에서의 은닉 상태</a:t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 = Keys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시점의 인코더 셀의 은닉 상태들</a:t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 = Values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시점의 인코더 셀의 은닉 상태들</a:t>
            </a:r>
          </a:p>
        </p:txBody>
      </p:sp>
      <p:pic>
        <p:nvPicPr>
          <p:cNvPr id="2052" name="Picture 4" descr="https://blog.kakaocdn.net/dn/bvzNl1/btrkuohgH3f/WzCGkJrO8skxGkk1exckqK/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1" y="1744118"/>
            <a:ext cx="2520280" cy="323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blog.kakaocdn.net/dn/udslB/btrkpuoJDEP/n1x84p0Z9vk573bOlaagS0/im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967" y="1744117"/>
            <a:ext cx="4320480" cy="321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ikidocs.net/images/page/31379/transformer14_fina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495" y="1744117"/>
            <a:ext cx="4924385" cy="323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73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-3">
            <a:extLst>
              <a:ext uri="{FF2B5EF4-FFF2-40B4-BE49-F238E27FC236}">
                <a16:creationId xmlns:a16="http://schemas.microsoft.com/office/drawing/2014/main" id="{B3AFD569-6F59-4FBF-8FBE-A401BDD2941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36687" y="303957"/>
            <a:ext cx="147027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zh-CN" altLang="en-US" sz="68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矩形-2">
            <a:extLst>
              <a:ext uri="{FF2B5EF4-FFF2-40B4-BE49-F238E27FC236}">
                <a16:creationId xmlns:a16="http://schemas.microsoft.com/office/drawing/2014/main" id="{0B36B164-341F-467A-81F7-30A31521B2E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32831" y="591989"/>
            <a:ext cx="75536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-6 </a:t>
            </a:r>
            <a:r>
              <a:rPr lang="ko-KR" altLang="en-US" sz="4400" b="1" dirty="0" err="1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전이학습</a:t>
            </a:r>
            <a:r>
              <a:rPr lang="ko-KR" altLang="en-US" sz="4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(Transfer Learning)</a:t>
            </a:r>
            <a:endParaRPr lang="en-US" altLang="zh-CN" sz="3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2711" y="1456085"/>
            <a:ext cx="12262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부족한 데이터로 하는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처리 분야에서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BERT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방대한 양의 인터넷 텍스트 자료를 인공지능이 모두 학습한 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감성 분류나 텍스트 요약 등 해본 적 없던 다양한 자연어 처리가 가능하도록 만든 인공지능 학습법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439" y="2870665"/>
            <a:ext cx="4476981" cy="37254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797527" y="6625688"/>
            <a:ext cx="3025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전이학습으로 작성한 빈곤 지도</a:t>
            </a:r>
          </a:p>
        </p:txBody>
      </p:sp>
      <p:pic>
        <p:nvPicPr>
          <p:cNvPr id="5122" name="Picture 2" descr="Imgu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9" b="7234"/>
          <a:stretch/>
        </p:blipFill>
        <p:spPr bwMode="auto">
          <a:xfrm>
            <a:off x="452711" y="3077200"/>
            <a:ext cx="5697736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73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05165A1-D491-4DC7-B3F9-B0B9A17DF75F}"/>
              </a:ext>
            </a:extLst>
          </p:cNvPr>
          <p:cNvGrpSpPr/>
          <p:nvPr/>
        </p:nvGrpSpPr>
        <p:grpSpPr>
          <a:xfrm>
            <a:off x="3142376" y="2687709"/>
            <a:ext cx="6573998" cy="930166"/>
            <a:chOff x="2900983" y="3798903"/>
            <a:chExt cx="6573998" cy="9301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1B4C877-CF6F-4BEC-BFB4-F7565340B512}"/>
                </a:ext>
              </a:extLst>
            </p:cNvPr>
            <p:cNvSpPr txBox="1"/>
            <p:nvPr/>
          </p:nvSpPr>
          <p:spPr>
            <a:xfrm>
              <a:off x="3044999" y="3798903"/>
              <a:ext cx="6429982" cy="896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PROJECT TIMETABLE</a:t>
              </a:r>
            </a:p>
          </p:txBody>
        </p:sp>
        <p:pic>
          <p:nvPicPr>
            <p:cNvPr id="3076" name="Picture 4" descr="보너스 결혼 이미지가있는 타임 테이블 아이콘. 벡터 일러스트 레이 션 스타일 웹 디자인, 응용 프로그램 사용자 인터페이스에 대 한 플랫  아이코 닉 요소입니다. 로열티 무료 사진, 그림, 이미지 그리고 스톡포토그래피. Image 71208329.">
              <a:extLst>
                <a:ext uri="{FF2B5EF4-FFF2-40B4-BE49-F238E27FC236}">
                  <a16:creationId xmlns:a16="http://schemas.microsoft.com/office/drawing/2014/main" id="{B9DF0350-0975-4781-9974-E4FBAC8784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041"/>
            <a:stretch/>
          </p:blipFill>
          <p:spPr bwMode="auto">
            <a:xfrm>
              <a:off x="2900983" y="3976365"/>
              <a:ext cx="755500" cy="752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852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091380"/>
              </p:ext>
            </p:extLst>
          </p:nvPr>
        </p:nvGraphicFramePr>
        <p:xfrm>
          <a:off x="455281" y="1168054"/>
          <a:ext cx="12094773" cy="5297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1046274589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2136519145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1184581685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3202065688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3764760129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3436693805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53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384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37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46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방향설정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모델선정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데이터수집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논문리뷰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모델구성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퓨전튜닝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2273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80044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 및 개선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46516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8290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최종점검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9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43828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169807" y="816400"/>
            <a:ext cx="10192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2022. 3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14223" y="816400"/>
            <a:ext cx="10192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2022. 4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658639" y="824563"/>
            <a:ext cx="10192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2022. 5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59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a의 질문 답변 아이콘 0명에 대한 스톡 벡터 아트 및 기타 이미지 - iStock">
            <a:extLst>
              <a:ext uri="{FF2B5EF4-FFF2-40B4-BE49-F238E27FC236}">
                <a16:creationId xmlns:a16="http://schemas.microsoft.com/office/drawing/2014/main" id="{32B86C82-AEA9-45DC-BA5E-31A29ACC8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087" y="1024037"/>
            <a:ext cx="5184576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79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-9"/>
          <p:cNvSpPr/>
          <p:nvPr/>
        </p:nvSpPr>
        <p:spPr>
          <a:xfrm>
            <a:off x="7899884" y="807590"/>
            <a:ext cx="24358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直角三角形-2"/>
          <p:cNvSpPr/>
          <p:nvPr/>
        </p:nvSpPr>
        <p:spPr>
          <a:xfrm rot="16200000">
            <a:off x="7365976" y="1006183"/>
            <a:ext cx="521701" cy="5261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接连接符-4"/>
          <p:cNvCxnSpPr/>
          <p:nvPr>
            <p:custDataLst>
              <p:tags r:id="rId1"/>
            </p:custDataLst>
          </p:nvPr>
        </p:nvCxnSpPr>
        <p:spPr>
          <a:xfrm>
            <a:off x="6429375" y="258331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-8">
            <a:hlinkClick r:id="rId15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443428" y="2541973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주제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矩形-7">
            <a:hlinkClick r:id="rId15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5894851" y="2541973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-6">
            <a:hlinkClick r:id="rId15" action="ppaction://hlinksldjump"/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46407" y="3418987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 프로세스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-5">
            <a:hlinkClick r:id="rId15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4910874" y="3412072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矩形-4">
            <a:hlinkClick r:id="rId15" action="ppaction://hlinksldjump"/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497936" y="4401758"/>
            <a:ext cx="3680669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타임테이블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矩形-3">
            <a:hlinkClick r:id="rId15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3760693" y="4336405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8" name="直接连接符-3"/>
          <p:cNvCxnSpPr/>
          <p:nvPr>
            <p:custDataLst>
              <p:tags r:id="rId8"/>
            </p:custDataLst>
          </p:nvPr>
        </p:nvCxnSpPr>
        <p:spPr>
          <a:xfrm>
            <a:off x="5517952" y="3459632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-2"/>
          <p:cNvCxnSpPr/>
          <p:nvPr>
            <p:custDataLst>
              <p:tags r:id="rId9"/>
            </p:custDataLst>
          </p:nvPr>
        </p:nvCxnSpPr>
        <p:spPr>
          <a:xfrm>
            <a:off x="4481075" y="4515884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-3">
            <a:hlinkClick r:id="rId15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2942061" y="5303153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矩形-4">
            <a:hlinkClick r:id="rId15" action="ppaction://hlinksldjump"/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693071" y="5303153"/>
            <a:ext cx="3680669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 &amp; A</a:t>
            </a:r>
          </a:p>
        </p:txBody>
      </p:sp>
      <p:cxnSp>
        <p:nvCxnSpPr>
          <p:cNvPr id="30" name="直接连接符-2"/>
          <p:cNvCxnSpPr/>
          <p:nvPr>
            <p:custDataLst>
              <p:tags r:id="rId12"/>
            </p:custDataLst>
          </p:nvPr>
        </p:nvCxnSpPr>
        <p:spPr>
          <a:xfrm>
            <a:off x="3664111" y="5460370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-3">
            <a:extLst>
              <a:ext uri="{FF2B5EF4-FFF2-40B4-BE49-F238E27FC236}">
                <a16:creationId xmlns:a16="http://schemas.microsoft.com/office/drawing/2014/main" id="{B3AFD569-6F59-4FBF-8FBE-A401BDD2941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36687" y="303957"/>
            <a:ext cx="147027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zh-CN" altLang="en-US" sz="6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矩形-2">
            <a:extLst>
              <a:ext uri="{FF2B5EF4-FFF2-40B4-BE49-F238E27FC236}">
                <a16:creationId xmlns:a16="http://schemas.microsoft.com/office/drawing/2014/main" id="{0B36B164-341F-467A-81F7-30A31521B2E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32831" y="55017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ko-KR" altLang="en-US" sz="32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</a:t>
            </a:r>
            <a:endParaRPr lang="en-US" altLang="zh-CN" sz="32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99A267D-2316-4D97-BF21-E2CF0A4F4F98}"/>
              </a:ext>
            </a:extLst>
          </p:cNvPr>
          <p:cNvGrpSpPr/>
          <p:nvPr/>
        </p:nvGrpSpPr>
        <p:grpSpPr>
          <a:xfrm>
            <a:off x="7149455" y="1744117"/>
            <a:ext cx="5184576" cy="4320480"/>
            <a:chOff x="30887" y="1937101"/>
            <a:chExt cx="6192688" cy="4919584"/>
          </a:xfrm>
        </p:grpSpPr>
        <p:grpSp>
          <p:nvGrpSpPr>
            <p:cNvPr id="19" name="그룹 18"/>
            <p:cNvGrpSpPr/>
            <p:nvPr/>
          </p:nvGrpSpPr>
          <p:grpSpPr>
            <a:xfrm>
              <a:off x="30887" y="1937101"/>
              <a:ext cx="6192688" cy="743120"/>
              <a:chOff x="-51345" y="4327472"/>
              <a:chExt cx="6192688" cy="853884"/>
            </a:xfrm>
          </p:grpSpPr>
          <p:sp>
            <p:nvSpPr>
              <p:cNvPr id="20" name="사각형: 둥근 모서리 5">
                <a:extLst>
                  <a:ext uri="{FF2B5EF4-FFF2-40B4-BE49-F238E27FC236}">
                    <a16:creationId xmlns:a16="http://schemas.microsoft.com/office/drawing/2014/main" id="{2444A1A4-EA55-494A-B2B5-573F0A99ACE4}"/>
                  </a:ext>
                </a:extLst>
              </p:cNvPr>
              <p:cNvSpPr/>
              <p:nvPr/>
            </p:nvSpPr>
            <p:spPr>
              <a:xfrm>
                <a:off x="874528" y="4327472"/>
                <a:ext cx="4484958" cy="853884"/>
              </a:xfrm>
              <a:prstGeom prst="roundRect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7D47E3-CFB7-45EC-9F81-40DFE1114AEB}"/>
                  </a:ext>
                </a:extLst>
              </p:cNvPr>
              <p:cNvSpPr txBox="1"/>
              <p:nvPr/>
            </p:nvSpPr>
            <p:spPr>
              <a:xfrm>
                <a:off x="-51345" y="4480421"/>
                <a:ext cx="6192688" cy="483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개인화 인공지능 음성 </a:t>
                </a:r>
                <a:r>
                  <a:rPr lang="ko-KR" altLang="en-US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챗봇</a:t>
                </a:r>
                <a:r>
                  <a: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 rot="16200000">
              <a:off x="1931004" y="3726467"/>
              <a:ext cx="2155974" cy="4104462"/>
              <a:chOff x="2048464" y="4184177"/>
              <a:chExt cx="2155974" cy="3505571"/>
            </a:xfrm>
          </p:grpSpPr>
          <p:sp>
            <p:nvSpPr>
              <p:cNvPr id="25" name="원형 화살표 24"/>
              <p:cNvSpPr/>
              <p:nvPr/>
            </p:nvSpPr>
            <p:spPr>
              <a:xfrm>
                <a:off x="2517113" y="4184177"/>
                <a:ext cx="1687325" cy="1687582"/>
              </a:xfrm>
              <a:prstGeom prst="circularArrow">
                <a:avLst>
                  <a:gd name="adj1" fmla="val 10980"/>
                  <a:gd name="adj2" fmla="val 1142322"/>
                  <a:gd name="adj3" fmla="val 4500000"/>
                  <a:gd name="adj4" fmla="val 10800000"/>
                  <a:gd name="adj5" fmla="val 125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자유형 27"/>
              <p:cNvSpPr/>
              <p:nvPr/>
            </p:nvSpPr>
            <p:spPr>
              <a:xfrm rot="5400000">
                <a:off x="2890068" y="4793446"/>
                <a:ext cx="937614" cy="468694"/>
              </a:xfrm>
              <a:custGeom>
                <a:avLst/>
                <a:gdLst>
                  <a:gd name="connsiteX0" fmla="*/ 0 w 937614"/>
                  <a:gd name="connsiteY0" fmla="*/ 0 h 468694"/>
                  <a:gd name="connsiteX1" fmla="*/ 937614 w 937614"/>
                  <a:gd name="connsiteY1" fmla="*/ 0 h 468694"/>
                  <a:gd name="connsiteX2" fmla="*/ 937614 w 937614"/>
                  <a:gd name="connsiteY2" fmla="*/ 468694 h 468694"/>
                  <a:gd name="connsiteX3" fmla="*/ 0 w 937614"/>
                  <a:gd name="connsiteY3" fmla="*/ 468694 h 468694"/>
                  <a:gd name="connsiteX4" fmla="*/ 0 w 937614"/>
                  <a:gd name="connsiteY4" fmla="*/ 0 h 46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7614" h="468694">
                    <a:moveTo>
                      <a:pt x="0" y="0"/>
                    </a:moveTo>
                    <a:lnTo>
                      <a:pt x="937614" y="0"/>
                    </a:lnTo>
                    <a:lnTo>
                      <a:pt x="937614" y="468694"/>
                    </a:lnTo>
                    <a:lnTo>
                      <a:pt x="0" y="46869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algn="ctr" defTabSz="488950" latinLnBrk="1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ko-KR" altLang="en-US" sz="16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음성인식</a:t>
                </a:r>
              </a:p>
            </p:txBody>
          </p:sp>
          <p:sp>
            <p:nvSpPr>
              <p:cNvPr id="38" name="도형 37"/>
              <p:cNvSpPr/>
              <p:nvPr/>
            </p:nvSpPr>
            <p:spPr>
              <a:xfrm>
                <a:off x="2048464" y="5153818"/>
                <a:ext cx="1687325" cy="1687582"/>
              </a:xfrm>
              <a:prstGeom prst="leftCircularArrow">
                <a:avLst>
                  <a:gd name="adj1" fmla="val 10980"/>
                  <a:gd name="adj2" fmla="val 1142322"/>
                  <a:gd name="adj3" fmla="val 6300000"/>
                  <a:gd name="adj4" fmla="val 18900000"/>
                  <a:gd name="adj5" fmla="val 125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9" name="자유형 38"/>
              <p:cNvSpPr/>
              <p:nvPr/>
            </p:nvSpPr>
            <p:spPr>
              <a:xfrm rot="5400000">
                <a:off x="2423319" y="5710167"/>
                <a:ext cx="937614" cy="468694"/>
              </a:xfrm>
              <a:custGeom>
                <a:avLst/>
                <a:gdLst>
                  <a:gd name="connsiteX0" fmla="*/ 0 w 937614"/>
                  <a:gd name="connsiteY0" fmla="*/ 0 h 468694"/>
                  <a:gd name="connsiteX1" fmla="*/ 937614 w 937614"/>
                  <a:gd name="connsiteY1" fmla="*/ 0 h 468694"/>
                  <a:gd name="connsiteX2" fmla="*/ 937614 w 937614"/>
                  <a:gd name="connsiteY2" fmla="*/ 468694 h 468694"/>
                  <a:gd name="connsiteX3" fmla="*/ 0 w 937614"/>
                  <a:gd name="connsiteY3" fmla="*/ 468694 h 468694"/>
                  <a:gd name="connsiteX4" fmla="*/ 0 w 937614"/>
                  <a:gd name="connsiteY4" fmla="*/ 0 h 46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7614" h="468694">
                    <a:moveTo>
                      <a:pt x="0" y="0"/>
                    </a:moveTo>
                    <a:lnTo>
                      <a:pt x="937614" y="0"/>
                    </a:lnTo>
                    <a:lnTo>
                      <a:pt x="937614" y="468694"/>
                    </a:lnTo>
                    <a:lnTo>
                      <a:pt x="0" y="46869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lvl="0" algn="ctr" defTabSz="488950" latinLnBrk="1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ko-KR" altLang="en-US" sz="16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자연어</a:t>
                </a:r>
                <a:endPara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lvl="0" algn="ctr" defTabSz="488950" latinLnBrk="1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ko-KR" altLang="en-US" sz="1600" b="1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처리모델</a:t>
                </a:r>
                <a:endPara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막힌 원호 39"/>
              <p:cNvSpPr/>
              <p:nvPr/>
            </p:nvSpPr>
            <p:spPr>
              <a:xfrm>
                <a:off x="2637206" y="6239493"/>
                <a:ext cx="1449674" cy="1450255"/>
              </a:xfrm>
              <a:prstGeom prst="blockArc">
                <a:avLst>
                  <a:gd name="adj1" fmla="val 13500000"/>
                  <a:gd name="adj2" fmla="val 10800000"/>
                  <a:gd name="adj3" fmla="val 1274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자유형 40"/>
              <p:cNvSpPr/>
              <p:nvPr/>
            </p:nvSpPr>
            <p:spPr>
              <a:xfrm rot="5400000">
                <a:off x="2892285" y="6745348"/>
                <a:ext cx="937614" cy="468694"/>
              </a:xfrm>
              <a:custGeom>
                <a:avLst/>
                <a:gdLst>
                  <a:gd name="connsiteX0" fmla="*/ 0 w 937614"/>
                  <a:gd name="connsiteY0" fmla="*/ 0 h 468694"/>
                  <a:gd name="connsiteX1" fmla="*/ 937614 w 937614"/>
                  <a:gd name="connsiteY1" fmla="*/ 0 h 468694"/>
                  <a:gd name="connsiteX2" fmla="*/ 937614 w 937614"/>
                  <a:gd name="connsiteY2" fmla="*/ 468694 h 468694"/>
                  <a:gd name="connsiteX3" fmla="*/ 0 w 937614"/>
                  <a:gd name="connsiteY3" fmla="*/ 468694 h 468694"/>
                  <a:gd name="connsiteX4" fmla="*/ 0 w 937614"/>
                  <a:gd name="connsiteY4" fmla="*/ 0 h 46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7614" h="468694">
                    <a:moveTo>
                      <a:pt x="0" y="0"/>
                    </a:moveTo>
                    <a:lnTo>
                      <a:pt x="937614" y="0"/>
                    </a:lnTo>
                    <a:lnTo>
                      <a:pt x="937614" y="468694"/>
                    </a:lnTo>
                    <a:lnTo>
                      <a:pt x="0" y="46869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lvl="0" algn="ctr" defTabSz="4889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b="1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음성출력</a:t>
                </a:r>
                <a:endPara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24" name="Picture 4" descr="빅데이터 기반, &quot;소상공인 위한 챗봇 서비스 선보인다&quot; - 아이피노믹스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6" t="15267" r="18560" b="18448"/>
            <a:stretch/>
          </p:blipFill>
          <p:spPr bwMode="auto">
            <a:xfrm>
              <a:off x="2180903" y="3040261"/>
              <a:ext cx="1800200" cy="18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온라인 미디어 2" title="그녀 메인 예고편">
            <a:hlinkClick r:id="" action="ppaction://media"/>
            <a:extLst>
              <a:ext uri="{FF2B5EF4-FFF2-40B4-BE49-F238E27FC236}">
                <a16:creationId xmlns:a16="http://schemas.microsoft.com/office/drawing/2014/main" id="{ED202FE7-5005-472A-AC24-7AFCB12B4AE8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325214" y="1851406"/>
            <a:ext cx="6999414" cy="395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7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236687" y="303957"/>
            <a:ext cx="25387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en-US" altLang="zh-CN" sz="40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-2</a:t>
            </a:r>
            <a:endParaRPr lang="zh-CN" altLang="en-US" sz="40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2810463" y="550177"/>
            <a:ext cx="12698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ko-KR" altLang="en-US" sz="3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</a:t>
            </a:r>
            <a:endParaRPr lang="en-US" altLang="zh-CN" sz="3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36" y="2090802"/>
            <a:ext cx="7848872" cy="3829779"/>
          </a:xfrm>
          <a:prstGeom prst="rect">
            <a:avLst/>
          </a:prstGeom>
        </p:spPr>
      </p:pic>
      <p:pic>
        <p:nvPicPr>
          <p:cNvPr id="2056" name="Picture 8" descr="챗봇 이미지 - 게티이미지뱅크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3" b="8883"/>
          <a:stretch/>
        </p:blipFill>
        <p:spPr bwMode="auto">
          <a:xfrm>
            <a:off x="9258305" y="2752229"/>
            <a:ext cx="2133745" cy="17281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9137045" y="4840461"/>
            <a:ext cx="2376264" cy="79208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음성 대화 지능형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챗봇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465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-2"/>
          <p:cNvSpPr/>
          <p:nvPr>
            <p:custDataLst>
              <p:tags r:id="rId1"/>
            </p:custDataLst>
          </p:nvPr>
        </p:nvSpPr>
        <p:spPr>
          <a:xfrm>
            <a:off x="604736" y="375280"/>
            <a:ext cx="3440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ko-KR" altLang="en-US" sz="3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개발 도구 </a:t>
            </a:r>
            <a:endParaRPr lang="en-US" altLang="zh-CN" sz="3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56967" y="3113916"/>
            <a:ext cx="9871627" cy="3886785"/>
            <a:chOff x="812751" y="2194222"/>
            <a:chExt cx="11638730" cy="4280359"/>
          </a:xfrm>
        </p:grpSpPr>
        <p:pic>
          <p:nvPicPr>
            <p:cNvPr id="10252" name="Picture 12" descr="Framework] Tensorflow (텐서플로우) - 개념 : 네이버 블로그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751" y="2194222"/>
              <a:ext cx="2847975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4" name="Picture 14" descr="Keras Application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1270" y="2499317"/>
              <a:ext cx="3456384" cy="1122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6" name="Picture 16" descr="넘파이 따라하면서 쉽게 배우자 - Hello, world! I&amp;#39;m JunPyoPark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576" y="4408413"/>
              <a:ext cx="2724150" cy="16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8" name="Picture 18" descr="Python] Pandas 파이썬 판다스 생성, 읽기 총 정리 :: 마이자몽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7642" y="3995127"/>
              <a:ext cx="2857500" cy="115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0" name="Picture 20" descr="Anaconda | Individual Edition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318" t="16865" r="5439" b="15849"/>
            <a:stretch/>
          </p:blipFill>
          <p:spPr bwMode="auto">
            <a:xfrm>
              <a:off x="3788312" y="4890405"/>
              <a:ext cx="4248471" cy="1584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2" name="Picture 22" descr="AI] 파이토치(PyTorch)란 무엇인가? : 네이버 블로그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7119" y="2417884"/>
              <a:ext cx="2962275" cy="1543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4" name="Picture 24" descr="C# static(정적) 메서드 :: 공부하는개미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901" y="3260573"/>
              <a:ext cx="2303654" cy="2303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6" name="Picture 26" descr="sklearn 설치방법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7153" y="4559240"/>
              <a:ext cx="3624328" cy="171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0" name="Picture 30" descr="Google Colaboratory Colab - Guía Completa Español - Marketing Brandi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" t="20486" r="10182" b="25054"/>
          <a:stretch/>
        </p:blipFill>
        <p:spPr bwMode="auto">
          <a:xfrm>
            <a:off x="2324919" y="1579147"/>
            <a:ext cx="2664297" cy="115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132" y="2074540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4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-37783" y="3658716"/>
            <a:ext cx="2948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4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기본개발도구</a:t>
            </a:r>
          </a:p>
        </p:txBody>
      </p:sp>
      <p:pic>
        <p:nvPicPr>
          <p:cNvPr id="10276" name="Picture 36" descr="개발자의 소통/Git 공부&amp;#39; 카테고리의 글 목록 (2 Page) — JOYFULBEA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999" y="1457760"/>
            <a:ext cx="1440160" cy="136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29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236687" y="303957"/>
            <a:ext cx="25387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zh-CN" altLang="en-US" sz="40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2810463" y="550177"/>
            <a:ext cx="3278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ko-KR" altLang="en-US" sz="3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프로세스 </a:t>
            </a:r>
            <a:endParaRPr lang="en-US" altLang="zh-CN" sz="3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组合 7"/>
          <p:cNvGrpSpPr>
            <a:grpSpLocks noChangeAspect="1"/>
          </p:cNvGrpSpPr>
          <p:nvPr/>
        </p:nvGrpSpPr>
        <p:grpSpPr>
          <a:xfrm>
            <a:off x="3837087" y="3616325"/>
            <a:ext cx="456569" cy="303694"/>
            <a:chOff x="2881121" y="2516898"/>
            <a:chExt cx="376100" cy="250202"/>
          </a:xfrm>
          <a:solidFill>
            <a:schemeClr val="accent3"/>
          </a:solidFill>
        </p:grpSpPr>
        <p:sp>
          <p:nvSpPr>
            <p:cNvPr id="8" name="矩形 14"/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10" name="矩形 14"/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08696" y="2800201"/>
            <a:ext cx="3537514" cy="1935944"/>
            <a:chOff x="3680805" y="400472"/>
            <a:chExt cx="2818392" cy="1079946"/>
          </a:xfrm>
        </p:grpSpPr>
        <p:sp>
          <p:nvSpPr>
            <p:cNvPr id="12" name="矩形 11"/>
            <p:cNvSpPr/>
            <p:nvPr/>
          </p:nvSpPr>
          <p:spPr>
            <a:xfrm>
              <a:off x="3866389" y="400472"/>
              <a:ext cx="2435756" cy="107994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13" name="TextBox 11"/>
            <p:cNvSpPr txBox="1"/>
            <p:nvPr/>
          </p:nvSpPr>
          <p:spPr>
            <a:xfrm>
              <a:off x="3680805" y="655906"/>
              <a:ext cx="2818392" cy="532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STT</a:t>
              </a:r>
            </a:p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[Deep speech</a:t>
              </a:r>
              <a:r>
                <a:rPr lang="en-US" altLang="zh-CN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]</a:t>
              </a:r>
              <a:endParaRPr lang="zh-CN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10">
            <a:extLst>
              <a:ext uri="{FF2B5EF4-FFF2-40B4-BE49-F238E27FC236}">
                <a16:creationId xmlns:a16="http://schemas.microsoft.com/office/drawing/2014/main" id="{EBC7793C-9033-4EBF-9C05-ED43B3164F0C}"/>
              </a:ext>
            </a:extLst>
          </p:cNvPr>
          <p:cNvGrpSpPr/>
          <p:nvPr/>
        </p:nvGrpSpPr>
        <p:grpSpPr>
          <a:xfrm>
            <a:off x="4870774" y="2800200"/>
            <a:ext cx="3057247" cy="1935944"/>
            <a:chOff x="3866389" y="400472"/>
            <a:chExt cx="2435756" cy="1079946"/>
          </a:xfrm>
          <a:solidFill>
            <a:schemeClr val="accent5"/>
          </a:solidFill>
        </p:grpSpPr>
        <p:sp>
          <p:nvSpPr>
            <p:cNvPr id="16" name="矩形 11">
              <a:extLst>
                <a:ext uri="{FF2B5EF4-FFF2-40B4-BE49-F238E27FC236}">
                  <a16:creationId xmlns:a16="http://schemas.microsoft.com/office/drawing/2014/main" id="{CDF3D80B-8010-4F2F-8097-51633923CF89}"/>
                </a:ext>
              </a:extLst>
            </p:cNvPr>
            <p:cNvSpPr/>
            <p:nvPr/>
          </p:nvSpPr>
          <p:spPr>
            <a:xfrm>
              <a:off x="3866389" y="400472"/>
              <a:ext cx="2435756" cy="1079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B2B7D8A7-E2D8-488C-9181-25A1780C1B3E}"/>
                </a:ext>
              </a:extLst>
            </p:cNvPr>
            <p:cNvSpPr txBox="1"/>
            <p:nvPr/>
          </p:nvSpPr>
          <p:spPr>
            <a:xfrm>
              <a:off x="3917661" y="685020"/>
              <a:ext cx="2333210" cy="5322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BERT, GPT</a:t>
              </a:r>
            </a:p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[</a:t>
              </a:r>
              <a:r>
                <a:rPr lang="ko-KR" altLang="en-US" sz="28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자연어처리</a:t>
              </a:r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 모델</a:t>
              </a:r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]</a:t>
              </a:r>
              <a:endParaRPr lang="zh-CN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0">
            <a:extLst>
              <a:ext uri="{FF2B5EF4-FFF2-40B4-BE49-F238E27FC236}">
                <a16:creationId xmlns:a16="http://schemas.microsoft.com/office/drawing/2014/main" id="{34FB2823-C698-437C-9568-FD04F63F36F7}"/>
              </a:ext>
            </a:extLst>
          </p:cNvPr>
          <p:cNvGrpSpPr/>
          <p:nvPr/>
        </p:nvGrpSpPr>
        <p:grpSpPr>
          <a:xfrm>
            <a:off x="9174609" y="2767182"/>
            <a:ext cx="3057247" cy="1935944"/>
            <a:chOff x="3866389" y="400472"/>
            <a:chExt cx="2435756" cy="1079946"/>
          </a:xfrm>
          <a:solidFill>
            <a:schemeClr val="accent5"/>
          </a:solidFill>
        </p:grpSpPr>
        <p:sp>
          <p:nvSpPr>
            <p:cNvPr id="19" name="矩形 11">
              <a:extLst>
                <a:ext uri="{FF2B5EF4-FFF2-40B4-BE49-F238E27FC236}">
                  <a16:creationId xmlns:a16="http://schemas.microsoft.com/office/drawing/2014/main" id="{E2EDC3F1-A9AE-45BB-A3B9-32467EDA99F3}"/>
                </a:ext>
              </a:extLst>
            </p:cNvPr>
            <p:cNvSpPr/>
            <p:nvPr/>
          </p:nvSpPr>
          <p:spPr>
            <a:xfrm>
              <a:off x="3866389" y="400472"/>
              <a:ext cx="2435756" cy="10799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D0CB052F-1EAC-492E-ABBB-331354C325B3}"/>
                </a:ext>
              </a:extLst>
            </p:cNvPr>
            <p:cNvSpPr txBox="1"/>
            <p:nvPr/>
          </p:nvSpPr>
          <p:spPr>
            <a:xfrm>
              <a:off x="4165180" y="673313"/>
              <a:ext cx="1838174" cy="5322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TTS</a:t>
              </a:r>
            </a:p>
            <a:p>
              <a:pPr algn="ctr"/>
              <a:r>
                <a:rPr lang="en-US" altLang="zh-CN" sz="2800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[</a:t>
              </a:r>
              <a:r>
                <a:rPr lang="ko-KR" altLang="en-US" sz="2800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음성 출력</a:t>
              </a:r>
              <a:r>
                <a:rPr lang="en-US" altLang="zh-CN" sz="2800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Arial" panose="020B0604020202020204" pitchFamily="34" charset="0"/>
                </a:rPr>
                <a:t>]</a:t>
              </a:r>
            </a:p>
          </p:txBody>
        </p:sp>
      </p:grpSp>
      <p:grpSp>
        <p:nvGrpSpPr>
          <p:cNvPr id="21" name="组合 7">
            <a:extLst>
              <a:ext uri="{FF2B5EF4-FFF2-40B4-BE49-F238E27FC236}">
                <a16:creationId xmlns:a16="http://schemas.microsoft.com/office/drawing/2014/main" id="{63F7AE9B-88EF-4F9A-8003-F99625D729B4}"/>
              </a:ext>
            </a:extLst>
          </p:cNvPr>
          <p:cNvGrpSpPr>
            <a:grpSpLocks noChangeAspect="1"/>
          </p:cNvGrpSpPr>
          <p:nvPr/>
        </p:nvGrpSpPr>
        <p:grpSpPr>
          <a:xfrm>
            <a:off x="8301583" y="3553412"/>
            <a:ext cx="456569" cy="303694"/>
            <a:chOff x="2881121" y="2516898"/>
            <a:chExt cx="376100" cy="250202"/>
          </a:xfrm>
          <a:solidFill>
            <a:schemeClr val="accent3"/>
          </a:solidFill>
        </p:grpSpPr>
        <p:sp>
          <p:nvSpPr>
            <p:cNvPr id="22" name="矩形 14">
              <a:extLst>
                <a:ext uri="{FF2B5EF4-FFF2-40B4-BE49-F238E27FC236}">
                  <a16:creationId xmlns:a16="http://schemas.microsoft.com/office/drawing/2014/main" id="{BE7467BA-ABB3-48A7-9361-9CC0BEA6B4CE}"/>
                </a:ext>
              </a:extLst>
            </p:cNvPr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23" name="矩形 14">
              <a:extLst>
                <a:ext uri="{FF2B5EF4-FFF2-40B4-BE49-F238E27FC236}">
                  <a16:creationId xmlns:a16="http://schemas.microsoft.com/office/drawing/2014/main" id="{DC72AA0A-1C8F-466B-9A52-73749B8C4F3B}"/>
                </a:ext>
              </a:extLst>
            </p:cNvPr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341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236687" y="303957"/>
            <a:ext cx="25387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en-US" altLang="zh-CN" sz="4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endParaRPr lang="zh-CN" altLang="en-US" sz="40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2810463" y="550177"/>
            <a:ext cx="3278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ko-KR" altLang="en-US" sz="36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프로세스 </a:t>
            </a:r>
            <a:endParaRPr lang="en-US" altLang="zh-CN" sz="36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47989" y="3256285"/>
            <a:ext cx="5269818" cy="352839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 24"/>
          <p:cNvSpPr/>
          <p:nvPr/>
        </p:nvSpPr>
        <p:spPr>
          <a:xfrm rot="10800000">
            <a:off x="2309098" y="2271860"/>
            <a:ext cx="509949" cy="336353"/>
          </a:xfrm>
          <a:custGeom>
            <a:avLst/>
            <a:gdLst>
              <a:gd name="connsiteX0" fmla="*/ 0 w 538374"/>
              <a:gd name="connsiteY0" fmla="*/ 45720 h 91440"/>
              <a:gd name="connsiteX1" fmla="*/ 538374 w 53837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8374" h="91440">
                <a:moveTo>
                  <a:pt x="0" y="45720"/>
                </a:moveTo>
                <a:lnTo>
                  <a:pt x="538374" y="45720"/>
                </a:lnTo>
              </a:path>
            </a:pathLst>
          </a:cu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spcFirstLastPara="0" vert="horz" wrap="square" lIns="267663" tIns="42876" rIns="267663" bIns="428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242865" y="2125103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13360" tIns="213360" rIns="213360" bIns="213360" numCol="1" spcCol="1270" anchor="ctr" anchorCtr="0">
            <a:noAutofit/>
          </a:bodyPr>
          <a:lstStyle/>
          <a:p>
            <a:pPr algn="ctr" defTabSz="1333500" latinLnBrk="1">
              <a:lnSpc>
                <a:spcPct val="90000"/>
              </a:lnSpc>
              <a:spcAft>
                <a:spcPct val="35000"/>
              </a:spcAft>
            </a:pP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음성 발화</a:t>
            </a:r>
          </a:p>
        </p:txBody>
      </p:sp>
      <p:sp>
        <p:nvSpPr>
          <p:cNvPr id="27" name="자유형 26"/>
          <p:cNvSpPr/>
          <p:nvPr/>
        </p:nvSpPr>
        <p:spPr>
          <a:xfrm>
            <a:off x="2900983" y="2125101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33500" latinLnBrk="1">
              <a:lnSpc>
                <a:spcPct val="90000"/>
              </a:lnSpc>
              <a:spcAft>
                <a:spcPct val="35000"/>
              </a:spcAft>
            </a:pPr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응답 문장</a:t>
            </a:r>
          </a:p>
        </p:txBody>
      </p:sp>
      <p:sp>
        <p:nvSpPr>
          <p:cNvPr id="28" name="자유형 27"/>
          <p:cNvSpPr/>
          <p:nvPr/>
        </p:nvSpPr>
        <p:spPr>
          <a:xfrm>
            <a:off x="5489270" y="3606710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의도 분석</a:t>
            </a:r>
          </a:p>
        </p:txBody>
      </p:sp>
      <p:sp>
        <p:nvSpPr>
          <p:cNvPr id="29" name="자유형 28"/>
          <p:cNvSpPr/>
          <p:nvPr/>
        </p:nvSpPr>
        <p:spPr>
          <a:xfrm>
            <a:off x="242865" y="3606710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13360" tIns="213360" rIns="213360" bIns="213360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</a:p>
        </p:txBody>
      </p:sp>
      <p:sp>
        <p:nvSpPr>
          <p:cNvPr id="30" name="자유형 29"/>
          <p:cNvSpPr/>
          <p:nvPr/>
        </p:nvSpPr>
        <p:spPr>
          <a:xfrm>
            <a:off x="2900983" y="3606710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13360" tIns="213360" rIns="213360" bIns="213360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문장 변환</a:t>
            </a:r>
          </a:p>
        </p:txBody>
      </p:sp>
      <p:sp>
        <p:nvSpPr>
          <p:cNvPr id="33" name="자유형 32"/>
          <p:cNvSpPr/>
          <p:nvPr/>
        </p:nvSpPr>
        <p:spPr>
          <a:xfrm>
            <a:off x="8130978" y="3601996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대화 흐름</a:t>
            </a:r>
          </a:p>
        </p:txBody>
      </p:sp>
      <p:sp>
        <p:nvSpPr>
          <p:cNvPr id="34" name="자유형 33"/>
          <p:cNvSpPr/>
          <p:nvPr/>
        </p:nvSpPr>
        <p:spPr>
          <a:xfrm>
            <a:off x="10735287" y="3601996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</a:p>
        </p:txBody>
      </p:sp>
      <p:sp>
        <p:nvSpPr>
          <p:cNvPr id="35" name="자유형 34"/>
          <p:cNvSpPr/>
          <p:nvPr/>
        </p:nvSpPr>
        <p:spPr>
          <a:xfrm>
            <a:off x="5694727" y="5981397"/>
            <a:ext cx="1958784" cy="587256"/>
          </a:xfrm>
          <a:custGeom>
            <a:avLst/>
            <a:gdLst>
              <a:gd name="connsiteX0" fmla="*/ 0 w 2473802"/>
              <a:gd name="connsiteY0" fmla="*/ 0 h 1484281"/>
              <a:gd name="connsiteX1" fmla="*/ 2473802 w 2473802"/>
              <a:gd name="connsiteY1" fmla="*/ 0 h 1484281"/>
              <a:gd name="connsiteX2" fmla="*/ 2473802 w 2473802"/>
              <a:gd name="connsiteY2" fmla="*/ 1484281 h 1484281"/>
              <a:gd name="connsiteX3" fmla="*/ 0 w 2473802"/>
              <a:gd name="connsiteY3" fmla="*/ 1484281 h 1484281"/>
              <a:gd name="connsiteX4" fmla="*/ 0 w 2473802"/>
              <a:gd name="connsiteY4" fmla="*/ 0 h 14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802" h="1484281">
                <a:moveTo>
                  <a:pt x="0" y="0"/>
                </a:moveTo>
                <a:lnTo>
                  <a:pt x="2473802" y="0"/>
                </a:lnTo>
                <a:lnTo>
                  <a:pt x="2473802" y="1484281"/>
                </a:lnTo>
                <a:lnTo>
                  <a:pt x="0" y="14842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학습 문장</a:t>
            </a:r>
          </a:p>
        </p:txBody>
      </p:sp>
      <p:sp>
        <p:nvSpPr>
          <p:cNvPr id="36" name="자유형 35"/>
          <p:cNvSpPr/>
          <p:nvPr/>
        </p:nvSpPr>
        <p:spPr>
          <a:xfrm>
            <a:off x="2309098" y="3744917"/>
            <a:ext cx="509949" cy="336353"/>
          </a:xfrm>
          <a:custGeom>
            <a:avLst/>
            <a:gdLst>
              <a:gd name="connsiteX0" fmla="*/ 0 w 538374"/>
              <a:gd name="connsiteY0" fmla="*/ 45720 h 91440"/>
              <a:gd name="connsiteX1" fmla="*/ 538374 w 53837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8374" h="91440">
                <a:moveTo>
                  <a:pt x="0" y="45720"/>
                </a:moveTo>
                <a:lnTo>
                  <a:pt x="538374" y="45720"/>
                </a:lnTo>
              </a:path>
            </a:pathLst>
          </a:cu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spcFirstLastPara="0" vert="horz" wrap="square" lIns="267663" tIns="42876" rIns="267663" bIns="428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4917207" y="3723385"/>
            <a:ext cx="509949" cy="336353"/>
          </a:xfrm>
          <a:custGeom>
            <a:avLst/>
            <a:gdLst>
              <a:gd name="connsiteX0" fmla="*/ 0 w 538374"/>
              <a:gd name="connsiteY0" fmla="*/ 45720 h 91440"/>
              <a:gd name="connsiteX1" fmla="*/ 538374 w 53837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8374" h="91440">
                <a:moveTo>
                  <a:pt x="0" y="45720"/>
                </a:moveTo>
                <a:lnTo>
                  <a:pt x="538374" y="45720"/>
                </a:lnTo>
              </a:path>
            </a:pathLst>
          </a:cu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spcFirstLastPara="0" vert="horz" wrap="square" lIns="267663" tIns="42876" rIns="267663" bIns="428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자유형 37"/>
          <p:cNvSpPr/>
          <p:nvPr/>
        </p:nvSpPr>
        <p:spPr>
          <a:xfrm>
            <a:off x="7549021" y="3723384"/>
            <a:ext cx="509949" cy="336353"/>
          </a:xfrm>
          <a:custGeom>
            <a:avLst/>
            <a:gdLst>
              <a:gd name="connsiteX0" fmla="*/ 0 w 538374"/>
              <a:gd name="connsiteY0" fmla="*/ 45720 h 91440"/>
              <a:gd name="connsiteX1" fmla="*/ 538374 w 53837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8374" h="91440">
                <a:moveTo>
                  <a:pt x="0" y="45720"/>
                </a:moveTo>
                <a:lnTo>
                  <a:pt x="538374" y="45720"/>
                </a:lnTo>
              </a:path>
            </a:pathLst>
          </a:cu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spcFirstLastPara="0" vert="horz" wrap="square" lIns="267663" tIns="42876" rIns="267663" bIns="428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10152792" y="3723384"/>
            <a:ext cx="509949" cy="336353"/>
          </a:xfrm>
          <a:custGeom>
            <a:avLst/>
            <a:gdLst>
              <a:gd name="connsiteX0" fmla="*/ 0 w 538374"/>
              <a:gd name="connsiteY0" fmla="*/ 45720 h 91440"/>
              <a:gd name="connsiteX1" fmla="*/ 538374 w 53837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8374" h="91440">
                <a:moveTo>
                  <a:pt x="0" y="45720"/>
                </a:moveTo>
                <a:lnTo>
                  <a:pt x="538374" y="45720"/>
                </a:lnTo>
              </a:path>
            </a:pathLst>
          </a:cu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spcFirstLastPara="0" vert="horz" wrap="square" lIns="267663" tIns="42876" rIns="267663" bIns="428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꺾인 연결선 39"/>
          <p:cNvCxnSpPr/>
          <p:nvPr/>
        </p:nvCxnSpPr>
        <p:spPr>
          <a:xfrm rot="10800000">
            <a:off x="4941703" y="2386091"/>
            <a:ext cx="4151968" cy="798186"/>
          </a:xfrm>
          <a:prstGeom prst="bentConnector3">
            <a:avLst>
              <a:gd name="adj1" fmla="val 668"/>
            </a:avLst>
          </a:pr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자유형 40"/>
          <p:cNvSpPr/>
          <p:nvPr/>
        </p:nvSpPr>
        <p:spPr>
          <a:xfrm rot="16200000">
            <a:off x="5742986" y="4954720"/>
            <a:ext cx="1451351" cy="336353"/>
          </a:xfrm>
          <a:custGeom>
            <a:avLst/>
            <a:gdLst>
              <a:gd name="connsiteX0" fmla="*/ 0 w 538374"/>
              <a:gd name="connsiteY0" fmla="*/ 45720 h 91440"/>
              <a:gd name="connsiteX1" fmla="*/ 538374 w 53837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8374" h="91440">
                <a:moveTo>
                  <a:pt x="0" y="45720"/>
                </a:moveTo>
                <a:lnTo>
                  <a:pt x="538374" y="45720"/>
                </a:lnTo>
              </a:path>
            </a:pathLst>
          </a:cu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spcFirstLastPara="0" vert="horz" wrap="square" lIns="267663" tIns="42876" rIns="267663" bIns="42875" numCol="1" spcCol="1270" anchor="ctr" anchorCtr="0">
            <a:noAutofit/>
          </a:bodyPr>
          <a:lstStyle/>
          <a:p>
            <a:pPr lv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681986" y="2576697"/>
            <a:ext cx="761414" cy="3999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TTS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665079" y="4059737"/>
            <a:ext cx="761414" cy="3999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STT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572684" y="2172482"/>
            <a:ext cx="3027681" cy="3999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답변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링크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설명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451384" y="4321468"/>
            <a:ext cx="1430246" cy="3999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자연어처리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7086525" y="4351927"/>
            <a:ext cx="1291958" cy="3999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의도추출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761787" y="4321468"/>
            <a:ext cx="1291958" cy="3999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변수추출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892097" y="5664685"/>
            <a:ext cx="761414" cy="3999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8747839" y="6379600"/>
            <a:ext cx="1291958" cy="56173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챗봇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빌더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0" name="꺾인 연결선 49"/>
          <p:cNvCxnSpPr/>
          <p:nvPr/>
        </p:nvCxnSpPr>
        <p:spPr>
          <a:xfrm rot="10800000" flipV="1">
            <a:off x="7841733" y="4413833"/>
            <a:ext cx="3772218" cy="1861191"/>
          </a:xfrm>
          <a:prstGeom prst="bentConnector3">
            <a:avLst>
              <a:gd name="adj1" fmla="val 550"/>
            </a:avLst>
          </a:pr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91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236687" y="303957"/>
            <a:ext cx="253879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800" b="1" dirty="0" smtClean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en-US" altLang="zh-CN" sz="4800" b="1" dirty="0" smtClean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-2</a:t>
            </a:r>
            <a:endParaRPr lang="zh-CN" altLang="en-US" sz="40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2756967" y="519981"/>
            <a:ext cx="58258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4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STT (Speech-to-Text)</a:t>
            </a:r>
          </a:p>
        </p:txBody>
      </p:sp>
      <p:pic>
        <p:nvPicPr>
          <p:cNvPr id="4" name="Picture 4" descr="SK채용 공식블로그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" t="30000" r="4990" b="12500"/>
          <a:stretch/>
        </p:blipFill>
        <p:spPr bwMode="auto">
          <a:xfrm>
            <a:off x="596727" y="1658754"/>
            <a:ext cx="5832648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vlpt.us/images/letgodchan0/post/4b6a5d2f-4406-4d8d-aadb-b2c672194eb0/ima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424" y="3461363"/>
            <a:ext cx="9532535" cy="314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36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-3">
            <a:extLst>
              <a:ext uri="{FF2B5EF4-FFF2-40B4-BE49-F238E27FC236}">
                <a16:creationId xmlns:a16="http://schemas.microsoft.com/office/drawing/2014/main" id="{B3AFD569-6F59-4FBF-8FBE-A401BDD2941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36687" y="303957"/>
            <a:ext cx="147027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8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zh-CN" altLang="en-US" sz="68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矩形-2">
            <a:extLst>
              <a:ext uri="{FF2B5EF4-FFF2-40B4-BE49-F238E27FC236}">
                <a16:creationId xmlns:a16="http://schemas.microsoft.com/office/drawing/2014/main" id="{0B36B164-341F-467A-81F7-30A31521B2E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32831" y="665738"/>
            <a:ext cx="52918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-3 </a:t>
            </a:r>
            <a:r>
              <a:rPr lang="ko-KR" altLang="en-US" sz="4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처리 모델</a:t>
            </a:r>
            <a:endParaRPr lang="en-US" altLang="zh-CN" sz="4400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6" name="Picture 8" descr="KoBERT - Open Source Agend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t="38399" r="32591" b="37601"/>
          <a:stretch/>
        </p:blipFill>
        <p:spPr bwMode="auto">
          <a:xfrm>
            <a:off x="10259688" y="1816125"/>
            <a:ext cx="2213865" cy="103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KoGPT - Open Source Agen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3" t="37455" r="31756" b="36146"/>
          <a:stretch/>
        </p:blipFill>
        <p:spPr bwMode="auto">
          <a:xfrm>
            <a:off x="10259688" y="2986521"/>
            <a:ext cx="2218359" cy="103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네이버·라인 AI 영토 글로벌 확장... 초대규모 AI &amp;#39;하이퍼클로바&amp;#39; 일본어판 출시 | 아주경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799" y="4154579"/>
            <a:ext cx="2232248" cy="103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스페셜리포트] 자연언어처리(NLP) 무엇인가... 그 기술과 시장은? &amp;lt; 칼럼 &amp;lt; OPINION &amp;lt; 기사본문 - 인공지능신문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1" y="2400872"/>
            <a:ext cx="4865266" cy="33705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7"/>
          <p:cNvGrpSpPr>
            <a:grpSpLocks noChangeAspect="1"/>
          </p:cNvGrpSpPr>
          <p:nvPr/>
        </p:nvGrpSpPr>
        <p:grpSpPr>
          <a:xfrm>
            <a:off x="9345109" y="3936141"/>
            <a:ext cx="456569" cy="303694"/>
            <a:chOff x="2881121" y="2516898"/>
            <a:chExt cx="376100" cy="250202"/>
          </a:xfrm>
          <a:solidFill>
            <a:schemeClr val="accent3"/>
          </a:solidFill>
        </p:grpSpPr>
        <p:sp>
          <p:nvSpPr>
            <p:cNvPr id="17" name="矩形 14"/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18" name="矩形 14"/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7"/>
          <p:cNvGrpSpPr>
            <a:grpSpLocks noChangeAspect="1"/>
          </p:cNvGrpSpPr>
          <p:nvPr/>
        </p:nvGrpSpPr>
        <p:grpSpPr>
          <a:xfrm>
            <a:off x="5349393" y="3954861"/>
            <a:ext cx="456569" cy="303694"/>
            <a:chOff x="2881121" y="2516898"/>
            <a:chExt cx="376100" cy="250202"/>
          </a:xfrm>
          <a:solidFill>
            <a:schemeClr val="accent3"/>
          </a:solidFill>
        </p:grpSpPr>
        <p:sp>
          <p:nvSpPr>
            <p:cNvPr id="21" name="矩形 14"/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22" name="矩形 14"/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endParaRPr>
            </a:p>
          </p:txBody>
        </p:sp>
      </p:grpSp>
      <p:pic>
        <p:nvPicPr>
          <p:cNvPr id="7192" name="Picture 24" descr="김기현의 BERT, GPT-3를 활용한 자연어처리 올인원 패키지 Online. | 패스트캠퍼스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66"/>
          <a:stretch/>
        </p:blipFill>
        <p:spPr bwMode="auto">
          <a:xfrm>
            <a:off x="6266224" y="1912862"/>
            <a:ext cx="2465790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김기현의 BERT, GPT-3를 활용한 자연어처리 올인원 패키지 Online. | 패스트캠퍼스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6" r="40895"/>
          <a:stretch/>
        </p:blipFill>
        <p:spPr bwMode="auto">
          <a:xfrm>
            <a:off x="5997327" y="4376139"/>
            <a:ext cx="2664296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카카오브레인 - 나무위키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0" t="33138" r="14457" b="30327"/>
          <a:stretch/>
        </p:blipFill>
        <p:spPr bwMode="auto">
          <a:xfrm>
            <a:off x="10259688" y="5335835"/>
            <a:ext cx="2213865" cy="95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66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heme/theme1.xml><?xml version="1.0" encoding="utf-8"?>
<a:theme xmlns:a="http://schemas.openxmlformats.org/drawingml/2006/main" name="1_自定义设计方案">
  <a:themeElements>
    <a:clrScheme name="0105医疗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1C1"/>
      </a:accent1>
      <a:accent2>
        <a:srgbClr val="01B0F1"/>
      </a:accent2>
      <a:accent3>
        <a:srgbClr val="0071C1"/>
      </a:accent3>
      <a:accent4>
        <a:srgbClr val="01B0F1"/>
      </a:accent4>
      <a:accent5>
        <a:srgbClr val="0071C1"/>
      </a:accent5>
      <a:accent6>
        <a:srgbClr val="01B0F1"/>
      </a:accent6>
      <a:hlink>
        <a:srgbClr val="0071C1"/>
      </a:hlink>
      <a:folHlink>
        <a:srgbClr val="01B0F1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700</Words>
  <Application>Microsoft Office PowerPoint</Application>
  <PresentationFormat>사용자 지정</PresentationFormat>
  <Paragraphs>150</Paragraphs>
  <Slides>16</Slides>
  <Notes>15</Notes>
  <HiddenSlides>2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HY엽서M</vt:lpstr>
      <vt:lpstr>微软雅黑</vt:lpstr>
      <vt:lpstr>宋体</vt:lpstr>
      <vt:lpstr>맑은 고딕</vt:lpstr>
      <vt:lpstr>Arial</vt:lpstr>
      <vt:lpstr>Calibri</vt:lpstr>
      <vt:lpstr>1_自定义设计方案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54</dc:title>
  <dc:creator/>
  <cp:lastModifiedBy/>
  <cp:revision>2</cp:revision>
  <dcterms:created xsi:type="dcterms:W3CDTF">2017-10-11T07:33:00Z</dcterms:created>
  <dcterms:modified xsi:type="dcterms:W3CDTF">2022-02-23T04:16:10Z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